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82" r:id="rId4"/>
    <p:sldId id="283" r:id="rId5"/>
    <p:sldId id="262" r:id="rId6"/>
    <p:sldId id="263" r:id="rId7"/>
    <p:sldId id="264" r:id="rId8"/>
    <p:sldId id="267" r:id="rId9"/>
    <p:sldId id="281" r:id="rId10"/>
    <p:sldId id="286" r:id="rId11"/>
    <p:sldId id="287" r:id="rId12"/>
    <p:sldId id="288" r:id="rId13"/>
    <p:sldId id="289" r:id="rId14"/>
    <p:sldId id="290" r:id="rId15"/>
    <p:sldId id="291" r:id="rId16"/>
    <p:sldId id="279" r:id="rId17"/>
    <p:sldId id="257" r:id="rId18"/>
    <p:sldId id="258" r:id="rId19"/>
    <p:sldId id="259" r:id="rId20"/>
    <p:sldId id="260" r:id="rId21"/>
    <p:sldId id="265" r:id="rId22"/>
    <p:sldId id="266" r:id="rId23"/>
    <p:sldId id="285" r:id="rId24"/>
    <p:sldId id="268" r:id="rId25"/>
    <p:sldId id="269" r:id="rId26"/>
    <p:sldId id="270" r:id="rId27"/>
    <p:sldId id="271" r:id="rId28"/>
    <p:sldId id="272"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4B50"/>
    <a:srgbClr val="3C5BA6"/>
    <a:srgbClr val="2D559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13" d="100"/>
          <a:sy n="113" d="100"/>
        </p:scale>
        <p:origin x="-96"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g>
</file>

<file path=ppt/media/image2.jpg>
</file>

<file path=ppt/media/image3.jp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2190E1E-FA27-B742-8796-B942812D6CE9}" type="datetimeFigureOut">
              <a:rPr lang="en-US" smtClean="0"/>
              <a:t>9/15/15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6AD276-098C-4A41-BC9E-579F320778F1}" type="slidenum">
              <a:rPr lang="en-US" smtClean="0"/>
              <a:t>‹#›</a:t>
            </a:fld>
            <a:endParaRPr lang="en-US"/>
          </a:p>
        </p:txBody>
      </p:sp>
    </p:spTree>
    <p:extLst>
      <p:ext uri="{BB962C8B-B14F-4D97-AF65-F5344CB8AC3E}">
        <p14:creationId xmlns:p14="http://schemas.microsoft.com/office/powerpoint/2010/main" val="1830117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190E1E-FA27-B742-8796-B942812D6CE9}" type="datetimeFigureOut">
              <a:rPr lang="en-US" smtClean="0"/>
              <a:t>9/15/15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6AD276-098C-4A41-BC9E-579F320778F1}" type="slidenum">
              <a:rPr lang="en-US" smtClean="0"/>
              <a:t>‹#›</a:t>
            </a:fld>
            <a:endParaRPr lang="en-US"/>
          </a:p>
        </p:txBody>
      </p:sp>
    </p:spTree>
    <p:extLst>
      <p:ext uri="{BB962C8B-B14F-4D97-AF65-F5344CB8AC3E}">
        <p14:creationId xmlns:p14="http://schemas.microsoft.com/office/powerpoint/2010/main" val="26902243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190E1E-FA27-B742-8796-B942812D6CE9}" type="datetimeFigureOut">
              <a:rPr lang="en-US" smtClean="0"/>
              <a:t>9/15/15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6AD276-098C-4A41-BC9E-579F320778F1}" type="slidenum">
              <a:rPr lang="en-US" smtClean="0"/>
              <a:t>‹#›</a:t>
            </a:fld>
            <a:endParaRPr lang="en-US"/>
          </a:p>
        </p:txBody>
      </p:sp>
    </p:spTree>
    <p:extLst>
      <p:ext uri="{BB962C8B-B14F-4D97-AF65-F5344CB8AC3E}">
        <p14:creationId xmlns:p14="http://schemas.microsoft.com/office/powerpoint/2010/main" val="2191464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2190E1E-FA27-B742-8796-B942812D6CE9}" type="datetimeFigureOut">
              <a:rPr lang="en-US" smtClean="0"/>
              <a:t>9/15/15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6AD276-098C-4A41-BC9E-579F320778F1}" type="slidenum">
              <a:rPr lang="en-US" smtClean="0"/>
              <a:t>‹#›</a:t>
            </a:fld>
            <a:endParaRPr lang="en-US"/>
          </a:p>
        </p:txBody>
      </p:sp>
    </p:spTree>
    <p:extLst>
      <p:ext uri="{BB962C8B-B14F-4D97-AF65-F5344CB8AC3E}">
        <p14:creationId xmlns:p14="http://schemas.microsoft.com/office/powerpoint/2010/main" val="1497991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2190E1E-FA27-B742-8796-B942812D6CE9}" type="datetimeFigureOut">
              <a:rPr lang="en-US" smtClean="0"/>
              <a:t>9/15/15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6AD276-098C-4A41-BC9E-579F320778F1}" type="slidenum">
              <a:rPr lang="en-US" smtClean="0"/>
              <a:t>‹#›</a:t>
            </a:fld>
            <a:endParaRPr lang="en-US"/>
          </a:p>
        </p:txBody>
      </p:sp>
    </p:spTree>
    <p:extLst>
      <p:ext uri="{BB962C8B-B14F-4D97-AF65-F5344CB8AC3E}">
        <p14:creationId xmlns:p14="http://schemas.microsoft.com/office/powerpoint/2010/main" val="2741214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2190E1E-FA27-B742-8796-B942812D6CE9}" type="datetimeFigureOut">
              <a:rPr lang="en-US" smtClean="0"/>
              <a:t>9/15/15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6AD276-098C-4A41-BC9E-579F320778F1}" type="slidenum">
              <a:rPr lang="en-US" smtClean="0"/>
              <a:t>‹#›</a:t>
            </a:fld>
            <a:endParaRPr lang="en-US"/>
          </a:p>
        </p:txBody>
      </p:sp>
    </p:spTree>
    <p:extLst>
      <p:ext uri="{BB962C8B-B14F-4D97-AF65-F5344CB8AC3E}">
        <p14:creationId xmlns:p14="http://schemas.microsoft.com/office/powerpoint/2010/main" val="21240843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2190E1E-FA27-B742-8796-B942812D6CE9}" type="datetimeFigureOut">
              <a:rPr lang="en-US" smtClean="0"/>
              <a:t>9/15/15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16AD276-098C-4A41-BC9E-579F320778F1}" type="slidenum">
              <a:rPr lang="en-US" smtClean="0"/>
              <a:t>‹#›</a:t>
            </a:fld>
            <a:endParaRPr lang="en-US"/>
          </a:p>
        </p:txBody>
      </p:sp>
    </p:spTree>
    <p:extLst>
      <p:ext uri="{BB962C8B-B14F-4D97-AF65-F5344CB8AC3E}">
        <p14:creationId xmlns:p14="http://schemas.microsoft.com/office/powerpoint/2010/main" val="1684785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2190E1E-FA27-B742-8796-B942812D6CE9}" type="datetimeFigureOut">
              <a:rPr lang="en-US" smtClean="0"/>
              <a:t>9/15/15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6AD276-098C-4A41-BC9E-579F320778F1}" type="slidenum">
              <a:rPr lang="en-US" smtClean="0"/>
              <a:t>‹#›</a:t>
            </a:fld>
            <a:endParaRPr lang="en-US"/>
          </a:p>
        </p:txBody>
      </p:sp>
    </p:spTree>
    <p:extLst>
      <p:ext uri="{BB962C8B-B14F-4D97-AF65-F5344CB8AC3E}">
        <p14:creationId xmlns:p14="http://schemas.microsoft.com/office/powerpoint/2010/main" val="802100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90E1E-FA27-B742-8796-B942812D6CE9}" type="datetimeFigureOut">
              <a:rPr lang="en-US" smtClean="0"/>
              <a:t>9/15/15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16AD276-098C-4A41-BC9E-579F320778F1}" type="slidenum">
              <a:rPr lang="en-US" smtClean="0"/>
              <a:t>‹#›</a:t>
            </a:fld>
            <a:endParaRPr lang="en-US"/>
          </a:p>
        </p:txBody>
      </p:sp>
    </p:spTree>
    <p:extLst>
      <p:ext uri="{BB962C8B-B14F-4D97-AF65-F5344CB8AC3E}">
        <p14:creationId xmlns:p14="http://schemas.microsoft.com/office/powerpoint/2010/main" val="547032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190E1E-FA27-B742-8796-B942812D6CE9}" type="datetimeFigureOut">
              <a:rPr lang="en-US" smtClean="0"/>
              <a:t>9/15/15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6AD276-098C-4A41-BC9E-579F320778F1}" type="slidenum">
              <a:rPr lang="en-US" smtClean="0"/>
              <a:t>‹#›</a:t>
            </a:fld>
            <a:endParaRPr lang="en-US"/>
          </a:p>
        </p:txBody>
      </p:sp>
    </p:spTree>
    <p:extLst>
      <p:ext uri="{BB962C8B-B14F-4D97-AF65-F5344CB8AC3E}">
        <p14:creationId xmlns:p14="http://schemas.microsoft.com/office/powerpoint/2010/main" val="5727377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190E1E-FA27-B742-8796-B942812D6CE9}" type="datetimeFigureOut">
              <a:rPr lang="en-US" smtClean="0"/>
              <a:t>9/15/15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6AD276-098C-4A41-BC9E-579F320778F1}" type="slidenum">
              <a:rPr lang="en-US" smtClean="0"/>
              <a:t>‹#›</a:t>
            </a:fld>
            <a:endParaRPr lang="en-US"/>
          </a:p>
        </p:txBody>
      </p:sp>
    </p:spTree>
    <p:extLst>
      <p:ext uri="{BB962C8B-B14F-4D97-AF65-F5344CB8AC3E}">
        <p14:creationId xmlns:p14="http://schemas.microsoft.com/office/powerpoint/2010/main" val="149418790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a:solidFill>
            <a:srgbClr val="FFFFFF"/>
          </a:solidFill>
          <a:ln w="38100" cmpd="sng">
            <a:solidFill>
              <a:srgbClr val="2D5592"/>
            </a:solidFill>
          </a:ln>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a:solidFill>
            <a:srgbClr val="FFFFFF"/>
          </a:solidFill>
          <a:ln w="38100" cmpd="sng">
            <a:solidFill>
              <a:srgbClr val="2D5592"/>
            </a:solidFill>
          </a:ln>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190E1E-FA27-B742-8796-B942812D6CE9}" type="datetimeFigureOut">
              <a:rPr lang="en-US" smtClean="0"/>
              <a:t>9/15/15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6AD276-098C-4A41-BC9E-579F320778F1}" type="slidenum">
              <a:rPr lang="en-US" smtClean="0"/>
              <a:t>‹#›</a:t>
            </a:fld>
            <a:endParaRPr lang="en-US"/>
          </a:p>
        </p:txBody>
      </p:sp>
    </p:spTree>
    <p:extLst>
      <p:ext uri="{BB962C8B-B14F-4D97-AF65-F5344CB8AC3E}">
        <p14:creationId xmlns:p14="http://schemas.microsoft.com/office/powerpoint/2010/main" val="42509786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b="1"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0" y="1869562"/>
            <a:ext cx="9144000" cy="1400383"/>
          </a:xfrm>
          <a:prstGeom prst="rect">
            <a:avLst/>
          </a:prstGeom>
          <a:noFill/>
        </p:spPr>
        <p:txBody>
          <a:bodyPr wrap="square" rtlCol="0">
            <a:spAutoFit/>
          </a:bodyPr>
          <a:lstStyle/>
          <a:p>
            <a:r>
              <a:rPr lang="en-US" sz="8500" b="1" dirty="0" smtClean="0">
                <a:ln w="25400">
                  <a:solidFill>
                    <a:srgbClr val="3C5BA6"/>
                  </a:solidFill>
                </a:ln>
                <a:solidFill>
                  <a:schemeClr val="bg1"/>
                </a:solidFill>
                <a:effectLst>
                  <a:outerShdw blurRad="50800" dist="38100" dir="2700000" algn="tl" rotWithShape="0">
                    <a:srgbClr val="000000">
                      <a:alpha val="43000"/>
                    </a:srgbClr>
                  </a:outerShdw>
                </a:effectLst>
                <a:latin typeface="+mj-lt"/>
              </a:rPr>
              <a:t>Parallel Structure</a:t>
            </a:r>
            <a:endParaRPr lang="en-US" sz="8500" b="1" dirty="0">
              <a:ln w="25400">
                <a:solidFill>
                  <a:srgbClr val="3C5BA6"/>
                </a:solidFill>
              </a:ln>
              <a:solidFill>
                <a:schemeClr val="bg1"/>
              </a:solidFill>
              <a:effectLst>
                <a:outerShdw blurRad="50800" dist="38100" dir="2700000" algn="tl" rotWithShape="0">
                  <a:srgbClr val="000000">
                    <a:alpha val="43000"/>
                  </a:srgbClr>
                </a:outerShdw>
              </a:effectLst>
              <a:latin typeface="+mj-lt"/>
            </a:endParaRPr>
          </a:p>
        </p:txBody>
      </p:sp>
      <p:sp>
        <p:nvSpPr>
          <p:cNvPr id="7" name="Rectangle 6"/>
          <p:cNvSpPr/>
          <p:nvPr/>
        </p:nvSpPr>
        <p:spPr>
          <a:xfrm>
            <a:off x="0" y="1204704"/>
            <a:ext cx="4517265" cy="1015663"/>
          </a:xfrm>
          <a:prstGeom prst="rect">
            <a:avLst/>
          </a:prstGeom>
        </p:spPr>
        <p:txBody>
          <a:bodyPr wrap="square">
            <a:spAutoFit/>
          </a:bodyPr>
          <a:lstStyle/>
          <a:p>
            <a:pPr lvl="0"/>
            <a:r>
              <a:rPr lang="en-US" sz="6000" b="1" dirty="0">
                <a:ln w="6350">
                  <a:solidFill>
                    <a:srgbClr val="3C5BA6"/>
                  </a:solidFill>
                </a:ln>
                <a:solidFill>
                  <a:prstClr val="white"/>
                </a:solidFill>
                <a:effectLst>
                  <a:outerShdw blurRad="50800" dist="38100" dir="2700000" algn="tl" rotWithShape="0">
                    <a:srgbClr val="000000">
                      <a:alpha val="43000"/>
                    </a:srgbClr>
                  </a:outerShdw>
                </a:effectLst>
                <a:latin typeface="Century Gothic"/>
              </a:rPr>
              <a:t>Writing in</a:t>
            </a:r>
          </a:p>
        </p:txBody>
      </p:sp>
    </p:spTree>
    <p:extLst>
      <p:ext uri="{BB962C8B-B14F-4D97-AF65-F5344CB8AC3E}">
        <p14:creationId xmlns:p14="http://schemas.microsoft.com/office/powerpoint/2010/main" val="374035263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0" y="2386914"/>
            <a:ext cx="9144000" cy="1400383"/>
          </a:xfrm>
          <a:prstGeom prst="rect">
            <a:avLst/>
          </a:prstGeom>
          <a:noFill/>
        </p:spPr>
        <p:txBody>
          <a:bodyPr wrap="square" rtlCol="0">
            <a:spAutoFit/>
          </a:bodyPr>
          <a:lstStyle/>
          <a:p>
            <a:r>
              <a:rPr lang="en-US" sz="8500" b="1" dirty="0" smtClean="0">
                <a:ln w="25400">
                  <a:solidFill>
                    <a:srgbClr val="3C5BA6"/>
                  </a:solidFill>
                </a:ln>
                <a:solidFill>
                  <a:schemeClr val="bg1"/>
                </a:solidFill>
                <a:effectLst>
                  <a:outerShdw blurRad="50800" dist="38100" dir="2700000" algn="tl" rotWithShape="0">
                    <a:srgbClr val="000000">
                      <a:alpha val="43000"/>
                    </a:srgbClr>
                  </a:outerShdw>
                </a:effectLst>
                <a:latin typeface="+mj-lt"/>
              </a:rPr>
              <a:t>Parallel Structure</a:t>
            </a:r>
            <a:endParaRPr lang="en-US" sz="8500" b="1" dirty="0">
              <a:ln w="25400">
                <a:solidFill>
                  <a:srgbClr val="3C5BA6"/>
                </a:solidFill>
              </a:ln>
              <a:solidFill>
                <a:schemeClr val="bg1"/>
              </a:solidFill>
              <a:effectLst>
                <a:outerShdw blurRad="50800" dist="38100" dir="2700000" algn="tl" rotWithShape="0">
                  <a:srgbClr val="000000">
                    <a:alpha val="43000"/>
                  </a:srgbClr>
                </a:outerShdw>
              </a:effectLst>
              <a:latin typeface="+mj-lt"/>
            </a:endParaRPr>
          </a:p>
        </p:txBody>
      </p:sp>
      <p:sp>
        <p:nvSpPr>
          <p:cNvPr id="8" name="Rectangle 7"/>
          <p:cNvSpPr/>
          <p:nvPr/>
        </p:nvSpPr>
        <p:spPr>
          <a:xfrm>
            <a:off x="0" y="1826950"/>
            <a:ext cx="9144000" cy="861774"/>
          </a:xfrm>
          <a:prstGeom prst="rect">
            <a:avLst/>
          </a:prstGeom>
        </p:spPr>
        <p:txBody>
          <a:bodyPr wrap="square">
            <a:spAutoFit/>
          </a:bodyPr>
          <a:lstStyle/>
          <a:p>
            <a:pPr lvl="0">
              <a:lnSpc>
                <a:spcPct val="80000"/>
              </a:lnSpc>
            </a:pPr>
            <a:r>
              <a:rPr lang="en-US" sz="6000" b="1" dirty="0" smtClean="0">
                <a:ln w="6350">
                  <a:solidFill>
                    <a:srgbClr val="3C5BA6"/>
                  </a:solidFill>
                </a:ln>
                <a:solidFill>
                  <a:prstClr val="white"/>
                </a:solidFill>
                <a:effectLst>
                  <a:outerShdw blurRad="50800" dist="38100" dir="2700000" algn="tl" rotWithShape="0">
                    <a:srgbClr val="000000">
                      <a:alpha val="43000"/>
                    </a:srgbClr>
                  </a:outerShdw>
                </a:effectLst>
                <a:latin typeface="Century Gothic"/>
              </a:rPr>
              <a:t>Examples of</a:t>
            </a:r>
            <a:endParaRPr lang="en-US" sz="6000" b="1" dirty="0">
              <a:ln w="6350">
                <a:solidFill>
                  <a:srgbClr val="3C5BA6"/>
                </a:solidFill>
              </a:ln>
              <a:solidFill>
                <a:prstClr val="white"/>
              </a:solidFill>
              <a:effectLst>
                <a:outerShdw blurRad="50800" dist="38100" dir="2700000" algn="tl" rotWithShape="0">
                  <a:srgbClr val="000000">
                    <a:alpha val="43000"/>
                  </a:srgbClr>
                </a:outerShdw>
              </a:effectLst>
              <a:latin typeface="Century Gothic"/>
            </a:endParaRPr>
          </a:p>
        </p:txBody>
      </p:sp>
    </p:spTree>
    <p:extLst>
      <p:ext uri="{BB962C8B-B14F-4D97-AF65-F5344CB8AC3E}">
        <p14:creationId xmlns:p14="http://schemas.microsoft.com/office/powerpoint/2010/main" val="354252421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Structure</a:t>
            </a:r>
            <a:endParaRPr lang="en-US" dirty="0"/>
          </a:p>
        </p:txBody>
      </p:sp>
      <p:sp>
        <p:nvSpPr>
          <p:cNvPr id="3" name="Content Placeholder 2"/>
          <p:cNvSpPr>
            <a:spLocks noGrp="1"/>
          </p:cNvSpPr>
          <p:nvPr>
            <p:ph idx="1"/>
          </p:nvPr>
        </p:nvSpPr>
        <p:spPr/>
        <p:txBody>
          <a:bodyPr/>
          <a:lstStyle/>
          <a:p>
            <a:pPr marL="0" indent="0">
              <a:buNone/>
            </a:pPr>
            <a:r>
              <a:rPr lang="en-US" b="1" dirty="0" smtClean="0">
                <a:solidFill>
                  <a:srgbClr val="FF0000"/>
                </a:solidFill>
              </a:rPr>
              <a:t>Not Parallel</a:t>
            </a:r>
          </a:p>
          <a:p>
            <a:pPr marL="0" indent="0">
              <a:buNone/>
            </a:pPr>
            <a:r>
              <a:rPr lang="en-US" dirty="0" smtClean="0"/>
              <a:t>Elizabeth has intelligence, honesty, and she is funny.</a:t>
            </a:r>
          </a:p>
          <a:p>
            <a:pPr marL="0" indent="0">
              <a:buNone/>
            </a:pPr>
            <a:endParaRPr lang="en-US" dirty="0" smtClean="0"/>
          </a:p>
          <a:p>
            <a:pPr marL="0" indent="0">
              <a:buNone/>
            </a:pPr>
            <a:r>
              <a:rPr lang="en-US" b="1" dirty="0" smtClean="0">
                <a:solidFill>
                  <a:schemeClr val="accent5">
                    <a:lumMod val="75000"/>
                  </a:schemeClr>
                </a:solidFill>
              </a:rPr>
              <a:t>Parallel</a:t>
            </a:r>
          </a:p>
          <a:p>
            <a:pPr marL="0" indent="0">
              <a:buNone/>
            </a:pPr>
            <a:r>
              <a:rPr lang="en-US" dirty="0"/>
              <a:t>Elizabeth has intelligence, honesty, and </a:t>
            </a:r>
            <a:r>
              <a:rPr lang="en-US" dirty="0" smtClean="0"/>
              <a:t>humor. </a:t>
            </a:r>
            <a:endParaRPr lang="en-US" dirty="0"/>
          </a:p>
          <a:p>
            <a:pPr marL="0" indent="0">
              <a:buNone/>
            </a:pPr>
            <a:endParaRPr lang="en-US" dirty="0"/>
          </a:p>
        </p:txBody>
      </p:sp>
    </p:spTree>
    <p:extLst>
      <p:ext uri="{BB962C8B-B14F-4D97-AF65-F5344CB8AC3E}">
        <p14:creationId xmlns:p14="http://schemas.microsoft.com/office/powerpoint/2010/main" val="885802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Structure</a:t>
            </a:r>
            <a:endParaRPr lang="en-US" dirty="0"/>
          </a:p>
        </p:txBody>
      </p:sp>
      <p:sp>
        <p:nvSpPr>
          <p:cNvPr id="3" name="Content Placeholder 2"/>
          <p:cNvSpPr>
            <a:spLocks noGrp="1"/>
          </p:cNvSpPr>
          <p:nvPr>
            <p:ph idx="1"/>
          </p:nvPr>
        </p:nvSpPr>
        <p:spPr/>
        <p:txBody>
          <a:bodyPr/>
          <a:lstStyle/>
          <a:p>
            <a:pPr marL="0" indent="0">
              <a:buNone/>
            </a:pPr>
            <a:r>
              <a:rPr lang="en-US" b="1" dirty="0" smtClean="0">
                <a:solidFill>
                  <a:srgbClr val="FF0000"/>
                </a:solidFill>
              </a:rPr>
              <a:t>Not Parallel</a:t>
            </a:r>
          </a:p>
          <a:p>
            <a:pPr marL="0" indent="0">
              <a:buNone/>
            </a:pPr>
            <a:r>
              <a:rPr lang="en-US" dirty="0" smtClean="0"/>
              <a:t>Good writers plan outlines, write many drafts, and revision.</a:t>
            </a:r>
          </a:p>
          <a:p>
            <a:pPr marL="0" indent="0">
              <a:buNone/>
            </a:pPr>
            <a:endParaRPr lang="en-US" dirty="0" smtClean="0"/>
          </a:p>
          <a:p>
            <a:pPr marL="0" indent="0">
              <a:buNone/>
            </a:pPr>
            <a:r>
              <a:rPr lang="en-US" b="1" dirty="0" smtClean="0">
                <a:solidFill>
                  <a:schemeClr val="accent5">
                    <a:lumMod val="75000"/>
                  </a:schemeClr>
                </a:solidFill>
              </a:rPr>
              <a:t>Parallel</a:t>
            </a:r>
          </a:p>
          <a:p>
            <a:pPr marL="0" indent="0">
              <a:buNone/>
            </a:pPr>
            <a:r>
              <a:rPr lang="en-US" dirty="0" smtClean="0"/>
              <a:t>Good writers plan outlines, write many drafts, and revise their work. </a:t>
            </a:r>
            <a:endParaRPr lang="en-US" dirty="0"/>
          </a:p>
          <a:p>
            <a:pPr marL="0" indent="0">
              <a:buNone/>
            </a:pPr>
            <a:endParaRPr lang="en-US" dirty="0"/>
          </a:p>
        </p:txBody>
      </p:sp>
    </p:spTree>
    <p:extLst>
      <p:ext uri="{BB962C8B-B14F-4D97-AF65-F5344CB8AC3E}">
        <p14:creationId xmlns:p14="http://schemas.microsoft.com/office/powerpoint/2010/main" val="871238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Structure - Lists</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b="1" dirty="0" smtClean="0">
                <a:solidFill>
                  <a:srgbClr val="FF0000"/>
                </a:solidFill>
              </a:rPr>
              <a:t>Not Parallel</a:t>
            </a:r>
          </a:p>
          <a:p>
            <a:pPr marL="0" indent="0">
              <a:buNone/>
            </a:pPr>
            <a:r>
              <a:rPr lang="en-US" dirty="0" smtClean="0"/>
              <a:t>I failed the test for many reasons: I didn’t study, I didn’t try, and I don’t care about my grade.</a:t>
            </a:r>
          </a:p>
          <a:p>
            <a:pPr marL="0" indent="0">
              <a:buNone/>
            </a:pPr>
            <a:endParaRPr lang="en-US" dirty="0" smtClean="0"/>
          </a:p>
          <a:p>
            <a:pPr marL="0" indent="0">
              <a:buNone/>
            </a:pPr>
            <a:r>
              <a:rPr lang="en-US" b="1" dirty="0" smtClean="0">
                <a:solidFill>
                  <a:schemeClr val="accent5">
                    <a:lumMod val="75000"/>
                  </a:schemeClr>
                </a:solidFill>
              </a:rPr>
              <a:t>Parallel</a:t>
            </a:r>
          </a:p>
          <a:p>
            <a:pPr marL="0" indent="0">
              <a:buNone/>
            </a:pPr>
            <a:r>
              <a:rPr lang="en-US" dirty="0"/>
              <a:t>I failed the test for many reasons: I didn’t study, I didn’t try, and </a:t>
            </a:r>
            <a:r>
              <a:rPr lang="en-US"/>
              <a:t>I </a:t>
            </a:r>
            <a:r>
              <a:rPr lang="en-US" smtClean="0"/>
              <a:t>didn’t care </a:t>
            </a:r>
            <a:r>
              <a:rPr lang="en-US" dirty="0" smtClean="0"/>
              <a:t>about my grade.</a:t>
            </a:r>
            <a:endParaRPr lang="en-US" dirty="0"/>
          </a:p>
        </p:txBody>
      </p:sp>
    </p:spTree>
    <p:extLst>
      <p:ext uri="{BB962C8B-B14F-4D97-AF65-F5344CB8AC3E}">
        <p14:creationId xmlns:p14="http://schemas.microsoft.com/office/powerpoint/2010/main" val="23199956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Famous Quotes in Parallel Structure</a:t>
            </a:r>
            <a:endParaRPr lang="en-US" dirty="0"/>
          </a:p>
        </p:txBody>
      </p:sp>
      <p:sp>
        <p:nvSpPr>
          <p:cNvPr id="3" name="Content Placeholder 2"/>
          <p:cNvSpPr>
            <a:spLocks noGrp="1"/>
          </p:cNvSpPr>
          <p:nvPr>
            <p:ph idx="1"/>
          </p:nvPr>
        </p:nvSpPr>
        <p:spPr/>
        <p:txBody>
          <a:bodyPr/>
          <a:lstStyle/>
          <a:p>
            <a:r>
              <a:rPr lang="en-US" dirty="0" smtClean="0">
                <a:latin typeface="Arial" charset="0"/>
              </a:rPr>
              <a:t>“Ask </a:t>
            </a:r>
            <a:r>
              <a:rPr lang="en-US" dirty="0">
                <a:latin typeface="Arial" charset="0"/>
              </a:rPr>
              <a:t>not what your country can do for you; ask what you can do for your country</a:t>
            </a:r>
            <a:r>
              <a:rPr lang="en-US" dirty="0" smtClean="0">
                <a:latin typeface="Arial" charset="0"/>
              </a:rPr>
              <a:t>.” John </a:t>
            </a:r>
            <a:r>
              <a:rPr lang="en-US" dirty="0">
                <a:latin typeface="Arial" charset="0"/>
              </a:rPr>
              <a:t>F. </a:t>
            </a:r>
            <a:r>
              <a:rPr lang="en-US" dirty="0" smtClean="0">
                <a:latin typeface="Arial" charset="0"/>
              </a:rPr>
              <a:t>Kennedy</a:t>
            </a:r>
          </a:p>
          <a:p>
            <a:r>
              <a:rPr lang="en-US" dirty="0" smtClean="0">
                <a:latin typeface="Arial" charset="0"/>
              </a:rPr>
              <a:t>“</a:t>
            </a:r>
            <a:r>
              <a:rPr lang="en-US" dirty="0">
                <a:latin typeface="Arial" charset="0"/>
              </a:rPr>
              <a:t>I have nothing to offer but blood, toil, tears and </a:t>
            </a:r>
            <a:r>
              <a:rPr lang="en-US" dirty="0" smtClean="0">
                <a:latin typeface="Arial" charset="0"/>
              </a:rPr>
              <a:t>sweat.” Winston Churchill</a:t>
            </a:r>
          </a:p>
          <a:p>
            <a:r>
              <a:rPr lang="en-US" dirty="0" smtClean="0">
                <a:latin typeface="Arial" charset="0"/>
              </a:rPr>
              <a:t>“If you are idle, be not solitary; if you are solitary, be not idle.” Samuel Johnson</a:t>
            </a:r>
            <a:endParaRPr lang="en-US" dirty="0">
              <a:latin typeface="Arial" charset="0"/>
            </a:endParaRPr>
          </a:p>
        </p:txBody>
      </p:sp>
    </p:spTree>
    <p:extLst>
      <p:ext uri="{BB962C8B-B14F-4D97-AF65-F5344CB8AC3E}">
        <p14:creationId xmlns:p14="http://schemas.microsoft.com/office/powerpoint/2010/main" val="42261113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Famous Quotes in Parallel Structure</a:t>
            </a:r>
            <a:endParaRPr lang="en-US" dirty="0"/>
          </a:p>
        </p:txBody>
      </p:sp>
      <p:sp>
        <p:nvSpPr>
          <p:cNvPr id="3" name="Content Placeholder 2"/>
          <p:cNvSpPr>
            <a:spLocks noGrp="1"/>
          </p:cNvSpPr>
          <p:nvPr>
            <p:ph idx="1"/>
          </p:nvPr>
        </p:nvSpPr>
        <p:spPr/>
        <p:txBody>
          <a:bodyPr>
            <a:normAutofit/>
          </a:bodyPr>
          <a:lstStyle/>
          <a:p>
            <a:r>
              <a:rPr lang="en-US" dirty="0" smtClean="0">
                <a:latin typeface="Arial" charset="0"/>
              </a:rPr>
              <a:t>“You can fool all of the people some of the time, and some of the people all of the time, but you cannot fool all of the people all of the time.” Abraham Lincoln</a:t>
            </a:r>
          </a:p>
          <a:p>
            <a:r>
              <a:rPr lang="en-US" dirty="0" smtClean="0">
                <a:latin typeface="Arial" charset="0"/>
              </a:rPr>
              <a:t>“Early to bed, early to rise, makes a man healthy, wealthy, and wise.” Benjamin Franklin</a:t>
            </a:r>
          </a:p>
          <a:p>
            <a:pPr marL="0" indent="0">
              <a:buNone/>
            </a:pPr>
            <a:endParaRPr lang="en-US" dirty="0">
              <a:latin typeface="Arial" charset="0"/>
            </a:endParaRPr>
          </a:p>
        </p:txBody>
      </p:sp>
    </p:spTree>
    <p:extLst>
      <p:ext uri="{BB962C8B-B14F-4D97-AF65-F5344CB8AC3E}">
        <p14:creationId xmlns:p14="http://schemas.microsoft.com/office/powerpoint/2010/main" val="18661851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0" y="2386914"/>
            <a:ext cx="9144000" cy="1400383"/>
          </a:xfrm>
          <a:prstGeom prst="rect">
            <a:avLst/>
          </a:prstGeom>
          <a:noFill/>
        </p:spPr>
        <p:txBody>
          <a:bodyPr wrap="square" rtlCol="0">
            <a:spAutoFit/>
          </a:bodyPr>
          <a:lstStyle/>
          <a:p>
            <a:r>
              <a:rPr lang="en-US" sz="8500" b="1" dirty="0" smtClean="0">
                <a:ln w="25400">
                  <a:solidFill>
                    <a:srgbClr val="3C5BA6"/>
                  </a:solidFill>
                </a:ln>
                <a:solidFill>
                  <a:schemeClr val="bg1"/>
                </a:solidFill>
                <a:effectLst>
                  <a:outerShdw blurRad="50800" dist="38100" dir="2700000" algn="tl" rotWithShape="0">
                    <a:srgbClr val="000000">
                      <a:alpha val="43000"/>
                    </a:srgbClr>
                  </a:outerShdw>
                </a:effectLst>
                <a:latin typeface="+mj-lt"/>
              </a:rPr>
              <a:t>Parallel Structure</a:t>
            </a:r>
            <a:endParaRPr lang="en-US" sz="8500" b="1" dirty="0">
              <a:ln w="25400">
                <a:solidFill>
                  <a:srgbClr val="3C5BA6"/>
                </a:solidFill>
              </a:ln>
              <a:solidFill>
                <a:schemeClr val="bg1"/>
              </a:solidFill>
              <a:effectLst>
                <a:outerShdw blurRad="50800" dist="38100" dir="2700000" algn="tl" rotWithShape="0">
                  <a:srgbClr val="000000">
                    <a:alpha val="43000"/>
                  </a:srgbClr>
                </a:outerShdw>
              </a:effectLst>
              <a:latin typeface="+mj-lt"/>
            </a:endParaRPr>
          </a:p>
        </p:txBody>
      </p:sp>
      <p:sp>
        <p:nvSpPr>
          <p:cNvPr id="8" name="Rectangle 7"/>
          <p:cNvSpPr/>
          <p:nvPr/>
        </p:nvSpPr>
        <p:spPr>
          <a:xfrm>
            <a:off x="0" y="1110624"/>
            <a:ext cx="9144000" cy="1600438"/>
          </a:xfrm>
          <a:prstGeom prst="rect">
            <a:avLst/>
          </a:prstGeom>
        </p:spPr>
        <p:txBody>
          <a:bodyPr wrap="square">
            <a:spAutoFit/>
          </a:bodyPr>
          <a:lstStyle/>
          <a:p>
            <a:pPr lvl="0">
              <a:lnSpc>
                <a:spcPct val="80000"/>
              </a:lnSpc>
            </a:pPr>
            <a:r>
              <a:rPr lang="en-US" sz="6000" b="1" dirty="0" smtClean="0">
                <a:ln w="6350">
                  <a:solidFill>
                    <a:srgbClr val="3C5BA6"/>
                  </a:solidFill>
                </a:ln>
                <a:solidFill>
                  <a:prstClr val="white"/>
                </a:solidFill>
                <a:effectLst>
                  <a:outerShdw blurRad="50800" dist="38100" dir="2700000" algn="tl" rotWithShape="0">
                    <a:srgbClr val="000000">
                      <a:alpha val="43000"/>
                    </a:srgbClr>
                  </a:outerShdw>
                </a:effectLst>
                <a:latin typeface="Century Gothic"/>
              </a:rPr>
              <a:t>Sentence </a:t>
            </a:r>
          </a:p>
          <a:p>
            <a:pPr lvl="0">
              <a:lnSpc>
                <a:spcPct val="80000"/>
              </a:lnSpc>
            </a:pPr>
            <a:r>
              <a:rPr lang="en-US" sz="6000" b="1" dirty="0" smtClean="0">
                <a:ln w="6350">
                  <a:solidFill>
                    <a:srgbClr val="3C5BA6"/>
                  </a:solidFill>
                </a:ln>
                <a:solidFill>
                  <a:prstClr val="white"/>
                </a:solidFill>
                <a:effectLst>
                  <a:outerShdw blurRad="50800" dist="38100" dir="2700000" algn="tl" rotWithShape="0">
                    <a:srgbClr val="000000">
                      <a:alpha val="43000"/>
                    </a:srgbClr>
                  </a:outerShdw>
                </a:effectLst>
                <a:latin typeface="Century Gothic"/>
              </a:rPr>
              <a:t>Combining in</a:t>
            </a:r>
            <a:endParaRPr lang="en-US" sz="6000" b="1" dirty="0">
              <a:ln w="6350">
                <a:solidFill>
                  <a:srgbClr val="3C5BA6"/>
                </a:solidFill>
              </a:ln>
              <a:solidFill>
                <a:prstClr val="white"/>
              </a:solidFill>
              <a:effectLst>
                <a:outerShdw blurRad="50800" dist="38100" dir="2700000" algn="tl" rotWithShape="0">
                  <a:srgbClr val="000000">
                    <a:alpha val="43000"/>
                  </a:srgbClr>
                </a:outerShdw>
              </a:effectLst>
              <a:latin typeface="Century Gothic"/>
            </a:endParaRPr>
          </a:p>
        </p:txBody>
      </p:sp>
      <p:sp>
        <p:nvSpPr>
          <p:cNvPr id="4" name="Rectangle 3"/>
          <p:cNvSpPr/>
          <p:nvPr/>
        </p:nvSpPr>
        <p:spPr>
          <a:xfrm>
            <a:off x="0" y="3672481"/>
            <a:ext cx="9144000" cy="861774"/>
          </a:xfrm>
          <a:prstGeom prst="rect">
            <a:avLst/>
          </a:prstGeom>
        </p:spPr>
        <p:txBody>
          <a:bodyPr wrap="square">
            <a:spAutoFit/>
          </a:bodyPr>
          <a:lstStyle/>
          <a:p>
            <a:pPr lvl="0" algn="r">
              <a:lnSpc>
                <a:spcPct val="80000"/>
              </a:lnSpc>
            </a:pPr>
            <a:r>
              <a:rPr lang="en-US" sz="6000" b="1" dirty="0" smtClean="0">
                <a:ln w="6350">
                  <a:solidFill>
                    <a:srgbClr val="3C5BA6"/>
                  </a:solidFill>
                </a:ln>
                <a:solidFill>
                  <a:prstClr val="white"/>
                </a:solidFill>
                <a:effectLst>
                  <a:outerShdw blurRad="50800" dist="38100" dir="2700000" algn="tl" rotWithShape="0">
                    <a:srgbClr val="000000">
                      <a:alpha val="43000"/>
                    </a:srgbClr>
                  </a:outerShdw>
                </a:effectLst>
                <a:latin typeface="Century Gothic"/>
              </a:rPr>
              <a:t>Class Practice</a:t>
            </a:r>
            <a:endParaRPr lang="en-US" sz="6000" b="1" dirty="0">
              <a:ln w="6350">
                <a:solidFill>
                  <a:srgbClr val="3C5BA6"/>
                </a:solidFill>
              </a:ln>
              <a:solidFill>
                <a:prstClr val="white"/>
              </a:solidFill>
              <a:effectLst>
                <a:outerShdw blurRad="50800" dist="38100" dir="2700000" algn="tl" rotWithShape="0">
                  <a:srgbClr val="000000">
                    <a:alpha val="43000"/>
                  </a:srgbClr>
                </a:outerShdw>
              </a:effectLst>
              <a:latin typeface="Century Gothic"/>
            </a:endParaRPr>
          </a:p>
        </p:txBody>
      </p:sp>
    </p:spTree>
    <p:extLst>
      <p:ext uri="{BB962C8B-B14F-4D97-AF65-F5344CB8AC3E}">
        <p14:creationId xmlns:p14="http://schemas.microsoft.com/office/powerpoint/2010/main" val="225838671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Let’s Practice</a:t>
            </a:r>
            <a:endParaRPr lang="en-US" b="1" dirty="0"/>
          </a:p>
        </p:txBody>
      </p:sp>
      <p:sp>
        <p:nvSpPr>
          <p:cNvPr id="3" name="Content Placeholder 2"/>
          <p:cNvSpPr>
            <a:spLocks noGrp="1"/>
          </p:cNvSpPr>
          <p:nvPr>
            <p:ph idx="1"/>
          </p:nvPr>
        </p:nvSpPr>
        <p:spPr>
          <a:noFill/>
          <a:ln>
            <a:noFill/>
          </a:ln>
        </p:spPr>
        <p:txBody>
          <a:bodyPr/>
          <a:lstStyle/>
          <a:p>
            <a:pPr marL="0" indent="0">
              <a:buNone/>
            </a:pPr>
            <a:r>
              <a:rPr lang="en-US" dirty="0" smtClean="0"/>
              <a:t>Combine the below sentences to create one sentence written in parallel structure.</a:t>
            </a:r>
          </a:p>
          <a:p>
            <a:pPr marL="0" indent="0">
              <a:buNone/>
            </a:pPr>
            <a:endParaRPr lang="en-US" dirty="0" smtClean="0"/>
          </a:p>
          <a:p>
            <a:pPr>
              <a:buFont typeface="Arial" panose="020B0604020202020204" pitchFamily="34" charset="0"/>
              <a:buChar char="•"/>
            </a:pPr>
            <a:r>
              <a:rPr lang="en-US" sz="3000" dirty="0" smtClean="0"/>
              <a:t>Not caring about her performance in high school, the girl showed up late for class.</a:t>
            </a:r>
          </a:p>
          <a:p>
            <a:pPr>
              <a:buFont typeface="Arial" panose="020B0604020202020204" pitchFamily="34" charset="0"/>
              <a:buChar char="•"/>
            </a:pPr>
            <a:r>
              <a:rPr lang="en-US" sz="3000" dirty="0" smtClean="0"/>
              <a:t>She also dressed inappropriately for class.</a:t>
            </a:r>
          </a:p>
          <a:p>
            <a:pPr>
              <a:buFont typeface="Arial" panose="020B0604020202020204" pitchFamily="34" charset="0"/>
              <a:buChar char="•"/>
            </a:pPr>
            <a:r>
              <a:rPr lang="en-US" sz="3000" dirty="0" smtClean="0"/>
              <a:t>She failed to complete the work for class.</a:t>
            </a:r>
          </a:p>
          <a:p>
            <a:endParaRPr lang="en-US" dirty="0"/>
          </a:p>
        </p:txBody>
      </p:sp>
    </p:spTree>
    <p:extLst>
      <p:ext uri="{BB962C8B-B14F-4D97-AF65-F5344CB8AC3E}">
        <p14:creationId xmlns:p14="http://schemas.microsoft.com/office/powerpoint/2010/main" val="408093121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Practice</a:t>
            </a:r>
            <a:endParaRPr lang="en-US" dirty="0"/>
          </a:p>
        </p:txBody>
      </p:sp>
      <p:sp>
        <p:nvSpPr>
          <p:cNvPr id="3" name="Content Placeholder 2"/>
          <p:cNvSpPr>
            <a:spLocks noGrp="1"/>
          </p:cNvSpPr>
          <p:nvPr>
            <p:ph idx="1"/>
          </p:nvPr>
        </p:nvSpPr>
        <p:spPr/>
        <p:txBody>
          <a:bodyPr/>
          <a:lstStyle/>
          <a:p>
            <a:pPr marL="0" indent="0">
              <a:buNone/>
            </a:pPr>
            <a:r>
              <a:rPr lang="en-US" dirty="0" smtClean="0"/>
              <a:t>Combine the below sentences to create one sentence written in parallel structure.</a:t>
            </a:r>
          </a:p>
          <a:p>
            <a:pPr marL="0" indent="0">
              <a:buNone/>
            </a:pPr>
            <a:endParaRPr lang="en-US" dirty="0" smtClean="0"/>
          </a:p>
          <a:p>
            <a:pPr>
              <a:buFont typeface="Arial" panose="020B0604020202020204" pitchFamily="34" charset="0"/>
              <a:buChar char="•"/>
            </a:pPr>
            <a:r>
              <a:rPr lang="en-US" dirty="0" smtClean="0"/>
              <a:t>Not caring about her performance in high school, the girl </a:t>
            </a:r>
            <a:r>
              <a:rPr lang="en-US" b="1" dirty="0" smtClean="0">
                <a:solidFill>
                  <a:srgbClr val="2D5592"/>
                </a:solidFill>
                <a:effectLst>
                  <a:outerShdw blurRad="38100" dist="38100" dir="2700000" algn="tl">
                    <a:srgbClr val="000000">
                      <a:alpha val="43137"/>
                    </a:srgbClr>
                  </a:outerShdw>
                </a:effectLst>
              </a:rPr>
              <a:t>showed</a:t>
            </a:r>
            <a:r>
              <a:rPr lang="en-US" dirty="0" smtClean="0">
                <a:solidFill>
                  <a:srgbClr val="2D5592"/>
                </a:solidFill>
              </a:rPr>
              <a:t> </a:t>
            </a:r>
            <a:r>
              <a:rPr lang="en-US" dirty="0" smtClean="0"/>
              <a:t>up late </a:t>
            </a:r>
            <a:r>
              <a:rPr lang="en-US" b="1" dirty="0" smtClean="0">
                <a:solidFill>
                  <a:schemeClr val="accent5">
                    <a:lumMod val="75000"/>
                  </a:schemeClr>
                </a:solidFill>
                <a:effectLst>
                  <a:outerShdw blurRad="38100" dist="38100" dir="2700000" algn="tl">
                    <a:srgbClr val="000000">
                      <a:alpha val="43137"/>
                    </a:srgbClr>
                  </a:outerShdw>
                </a:effectLst>
              </a:rPr>
              <a:t>for class</a:t>
            </a:r>
            <a:r>
              <a:rPr lang="en-US" dirty="0" smtClean="0"/>
              <a:t>.</a:t>
            </a:r>
          </a:p>
          <a:p>
            <a:pPr>
              <a:buFont typeface="Arial" panose="020B0604020202020204" pitchFamily="34" charset="0"/>
              <a:buChar char="•"/>
            </a:pPr>
            <a:r>
              <a:rPr lang="en-US" dirty="0" smtClean="0"/>
              <a:t>She also </a:t>
            </a:r>
            <a:r>
              <a:rPr lang="en-US" b="1" dirty="0" smtClean="0">
                <a:solidFill>
                  <a:srgbClr val="18579B"/>
                </a:solidFill>
                <a:effectLst>
                  <a:outerShdw blurRad="38100" dist="38100" dir="2700000" algn="tl">
                    <a:srgbClr val="000000">
                      <a:alpha val="43137"/>
                    </a:srgbClr>
                  </a:outerShdw>
                </a:effectLst>
              </a:rPr>
              <a:t>dressed</a:t>
            </a:r>
            <a:r>
              <a:rPr lang="en-US" dirty="0" smtClean="0">
                <a:solidFill>
                  <a:srgbClr val="18579B"/>
                </a:solidFill>
                <a:effectLst>
                  <a:outerShdw blurRad="38100" dist="38100" dir="2700000" algn="tl">
                    <a:srgbClr val="000000">
                      <a:alpha val="43137"/>
                    </a:srgbClr>
                  </a:outerShdw>
                </a:effectLst>
              </a:rPr>
              <a:t> </a:t>
            </a:r>
            <a:r>
              <a:rPr lang="en-US" dirty="0" smtClean="0"/>
              <a:t>inappropriately </a:t>
            </a:r>
            <a:r>
              <a:rPr lang="en-US" b="1" dirty="0" smtClean="0">
                <a:solidFill>
                  <a:srgbClr val="5F8804"/>
                </a:solidFill>
                <a:effectLst>
                  <a:outerShdw blurRad="38100" dist="38100" dir="2700000" algn="tl">
                    <a:srgbClr val="000000">
                      <a:alpha val="43137"/>
                    </a:srgbClr>
                  </a:outerShdw>
                </a:effectLst>
              </a:rPr>
              <a:t>for class</a:t>
            </a:r>
            <a:r>
              <a:rPr lang="en-US" dirty="0" smtClean="0"/>
              <a:t>.</a:t>
            </a:r>
          </a:p>
          <a:p>
            <a:pPr>
              <a:buFont typeface="Arial" panose="020B0604020202020204" pitchFamily="34" charset="0"/>
              <a:buChar char="•"/>
            </a:pPr>
            <a:r>
              <a:rPr lang="en-US" dirty="0" smtClean="0"/>
              <a:t>She </a:t>
            </a:r>
            <a:r>
              <a:rPr lang="en-US" b="1" dirty="0" smtClean="0">
                <a:solidFill>
                  <a:srgbClr val="18579B"/>
                </a:solidFill>
                <a:effectLst>
                  <a:outerShdw blurRad="38100" dist="38100" dir="2700000" algn="tl">
                    <a:srgbClr val="000000">
                      <a:alpha val="43137"/>
                    </a:srgbClr>
                  </a:outerShdw>
                </a:effectLst>
              </a:rPr>
              <a:t>failed</a:t>
            </a:r>
            <a:r>
              <a:rPr lang="en-US" dirty="0" smtClean="0">
                <a:solidFill>
                  <a:srgbClr val="18579B"/>
                </a:solidFill>
                <a:effectLst>
                  <a:outerShdw blurRad="38100" dist="38100" dir="2700000" algn="tl">
                    <a:srgbClr val="000000">
                      <a:alpha val="43137"/>
                    </a:srgbClr>
                  </a:outerShdw>
                </a:effectLst>
              </a:rPr>
              <a:t> </a:t>
            </a:r>
            <a:r>
              <a:rPr lang="en-US" dirty="0" smtClean="0"/>
              <a:t>to complete the work </a:t>
            </a:r>
            <a:r>
              <a:rPr lang="en-US" b="1" dirty="0" smtClean="0">
                <a:solidFill>
                  <a:srgbClr val="5F8804"/>
                </a:solidFill>
                <a:effectLst>
                  <a:outerShdw blurRad="38100" dist="38100" dir="2700000" algn="tl">
                    <a:srgbClr val="000000">
                      <a:alpha val="43137"/>
                    </a:srgbClr>
                  </a:outerShdw>
                </a:effectLst>
              </a:rPr>
              <a:t>for</a:t>
            </a:r>
            <a:r>
              <a:rPr lang="en-US" dirty="0" smtClean="0">
                <a:solidFill>
                  <a:srgbClr val="5F8804"/>
                </a:solidFill>
                <a:effectLst>
                  <a:outerShdw blurRad="38100" dist="38100" dir="2700000" algn="tl">
                    <a:srgbClr val="000000">
                      <a:alpha val="43137"/>
                    </a:srgbClr>
                  </a:outerShdw>
                </a:effectLst>
              </a:rPr>
              <a:t> </a:t>
            </a:r>
            <a:r>
              <a:rPr lang="en-US" b="1" dirty="0" smtClean="0">
                <a:solidFill>
                  <a:srgbClr val="5F8804"/>
                </a:solidFill>
                <a:effectLst>
                  <a:outerShdw blurRad="38100" dist="38100" dir="2700000" algn="tl">
                    <a:srgbClr val="000000">
                      <a:alpha val="43137"/>
                    </a:srgbClr>
                  </a:outerShdw>
                </a:effectLst>
              </a:rPr>
              <a:t>class</a:t>
            </a:r>
            <a:r>
              <a:rPr lang="en-US" dirty="0" smtClean="0"/>
              <a:t>.</a:t>
            </a:r>
          </a:p>
          <a:p>
            <a:endParaRPr lang="en-US" dirty="0"/>
          </a:p>
        </p:txBody>
      </p:sp>
    </p:spTree>
    <p:extLst>
      <p:ext uri="{BB962C8B-B14F-4D97-AF65-F5344CB8AC3E}">
        <p14:creationId xmlns:p14="http://schemas.microsoft.com/office/powerpoint/2010/main" val="161405738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Answer</a:t>
            </a:r>
            <a:endParaRPr lang="en-US" dirty="0"/>
          </a:p>
        </p:txBody>
      </p:sp>
      <p:sp>
        <p:nvSpPr>
          <p:cNvPr id="3" name="Content Placeholder 2"/>
          <p:cNvSpPr>
            <a:spLocks noGrp="1"/>
          </p:cNvSpPr>
          <p:nvPr>
            <p:ph idx="1"/>
          </p:nvPr>
        </p:nvSpPr>
        <p:spPr/>
        <p:txBody>
          <a:bodyPr>
            <a:normAutofit fontScale="92500" lnSpcReduction="20000"/>
          </a:bodyPr>
          <a:lstStyle/>
          <a:p>
            <a:pPr>
              <a:buFont typeface="Arial" panose="020B0604020202020204" pitchFamily="34" charset="0"/>
              <a:buChar char="•"/>
            </a:pPr>
            <a:r>
              <a:rPr lang="en-US" dirty="0" smtClean="0"/>
              <a:t>Not caring about her performance in high school, the girl </a:t>
            </a:r>
            <a:r>
              <a:rPr lang="en-US" b="1" dirty="0" smtClean="0">
                <a:solidFill>
                  <a:srgbClr val="2D5592"/>
                </a:solidFill>
                <a:effectLst>
                  <a:outerShdw blurRad="38100" dist="38100" dir="2700000" algn="tl">
                    <a:srgbClr val="000000">
                      <a:alpha val="43137"/>
                    </a:srgbClr>
                  </a:outerShdw>
                </a:effectLst>
              </a:rPr>
              <a:t>showed</a:t>
            </a:r>
            <a:r>
              <a:rPr lang="en-US" dirty="0" smtClean="0">
                <a:solidFill>
                  <a:srgbClr val="2D5592"/>
                </a:solidFill>
              </a:rPr>
              <a:t> </a:t>
            </a:r>
            <a:r>
              <a:rPr lang="en-US" dirty="0" smtClean="0"/>
              <a:t>up late </a:t>
            </a:r>
            <a:r>
              <a:rPr lang="en-US" b="1" dirty="0" smtClean="0">
                <a:solidFill>
                  <a:srgbClr val="5F8804"/>
                </a:solidFill>
                <a:effectLst>
                  <a:outerShdw blurRad="38100" dist="38100" dir="2700000" algn="tl">
                    <a:srgbClr val="000000">
                      <a:alpha val="43137"/>
                    </a:srgbClr>
                  </a:outerShdw>
                </a:effectLst>
              </a:rPr>
              <a:t>for class</a:t>
            </a:r>
            <a:r>
              <a:rPr lang="en-US" dirty="0" smtClean="0"/>
              <a:t>.</a:t>
            </a:r>
          </a:p>
          <a:p>
            <a:pPr>
              <a:buFont typeface="Arial" panose="020B0604020202020204" pitchFamily="34" charset="0"/>
              <a:buChar char="•"/>
            </a:pPr>
            <a:r>
              <a:rPr lang="en-US" dirty="0" smtClean="0"/>
              <a:t>She also </a:t>
            </a:r>
            <a:r>
              <a:rPr lang="en-US" b="1" dirty="0" smtClean="0">
                <a:solidFill>
                  <a:srgbClr val="2D5592"/>
                </a:solidFill>
                <a:effectLst>
                  <a:outerShdw blurRad="38100" dist="38100" dir="2700000" algn="tl">
                    <a:srgbClr val="000000">
                      <a:alpha val="43137"/>
                    </a:srgbClr>
                  </a:outerShdw>
                </a:effectLst>
              </a:rPr>
              <a:t>dressed</a:t>
            </a:r>
            <a:r>
              <a:rPr lang="en-US" dirty="0" smtClean="0">
                <a:solidFill>
                  <a:srgbClr val="2D5592"/>
                </a:solidFill>
                <a:effectLst>
                  <a:outerShdw blurRad="38100" dist="38100" dir="2700000" algn="tl">
                    <a:srgbClr val="000000">
                      <a:alpha val="43137"/>
                    </a:srgbClr>
                  </a:outerShdw>
                </a:effectLst>
              </a:rPr>
              <a:t> </a:t>
            </a:r>
            <a:r>
              <a:rPr lang="en-US" dirty="0" smtClean="0"/>
              <a:t>inappropriately </a:t>
            </a:r>
            <a:r>
              <a:rPr lang="en-US" b="1" dirty="0" smtClean="0">
                <a:solidFill>
                  <a:srgbClr val="5F8804"/>
                </a:solidFill>
                <a:effectLst>
                  <a:outerShdw blurRad="38100" dist="38100" dir="2700000" algn="tl">
                    <a:srgbClr val="000000">
                      <a:alpha val="43137"/>
                    </a:srgbClr>
                  </a:outerShdw>
                </a:effectLst>
              </a:rPr>
              <a:t>for class</a:t>
            </a:r>
            <a:r>
              <a:rPr lang="en-US" dirty="0" smtClean="0"/>
              <a:t>.</a:t>
            </a:r>
          </a:p>
          <a:p>
            <a:pPr>
              <a:buFont typeface="Arial" panose="020B0604020202020204" pitchFamily="34" charset="0"/>
              <a:buChar char="•"/>
            </a:pPr>
            <a:r>
              <a:rPr lang="en-US" dirty="0" smtClean="0"/>
              <a:t>She </a:t>
            </a:r>
            <a:r>
              <a:rPr lang="en-US" b="1" dirty="0" smtClean="0">
                <a:solidFill>
                  <a:srgbClr val="2D5592"/>
                </a:solidFill>
                <a:effectLst>
                  <a:outerShdw blurRad="38100" dist="38100" dir="2700000" algn="tl">
                    <a:srgbClr val="000000">
                      <a:alpha val="43137"/>
                    </a:srgbClr>
                  </a:outerShdw>
                </a:effectLst>
              </a:rPr>
              <a:t>failed</a:t>
            </a:r>
            <a:r>
              <a:rPr lang="en-US" dirty="0" smtClean="0">
                <a:solidFill>
                  <a:srgbClr val="2D5592"/>
                </a:solidFill>
                <a:effectLst>
                  <a:outerShdw blurRad="38100" dist="38100" dir="2700000" algn="tl">
                    <a:srgbClr val="000000">
                      <a:alpha val="43137"/>
                    </a:srgbClr>
                  </a:outerShdw>
                </a:effectLst>
              </a:rPr>
              <a:t> </a:t>
            </a:r>
            <a:r>
              <a:rPr lang="en-US" dirty="0" smtClean="0"/>
              <a:t>to complete the work </a:t>
            </a:r>
            <a:r>
              <a:rPr lang="en-US" b="1" dirty="0" smtClean="0">
                <a:solidFill>
                  <a:srgbClr val="5F8804"/>
                </a:solidFill>
                <a:effectLst>
                  <a:outerShdw blurRad="38100" dist="38100" dir="2700000" algn="tl">
                    <a:srgbClr val="000000">
                      <a:alpha val="43137"/>
                    </a:srgbClr>
                  </a:outerShdw>
                </a:effectLst>
              </a:rPr>
              <a:t>for</a:t>
            </a:r>
            <a:r>
              <a:rPr lang="en-US" dirty="0" smtClean="0">
                <a:solidFill>
                  <a:srgbClr val="5F8804"/>
                </a:solidFill>
                <a:effectLst>
                  <a:outerShdw blurRad="38100" dist="38100" dir="2700000" algn="tl">
                    <a:srgbClr val="000000">
                      <a:alpha val="43137"/>
                    </a:srgbClr>
                  </a:outerShdw>
                </a:effectLst>
              </a:rPr>
              <a:t> </a:t>
            </a:r>
            <a:r>
              <a:rPr lang="en-US" b="1" dirty="0" smtClean="0">
                <a:solidFill>
                  <a:srgbClr val="5F8804"/>
                </a:solidFill>
                <a:effectLst>
                  <a:outerShdw blurRad="38100" dist="38100" dir="2700000" algn="tl">
                    <a:srgbClr val="000000">
                      <a:alpha val="43137"/>
                    </a:srgbClr>
                  </a:outerShdw>
                </a:effectLst>
              </a:rPr>
              <a:t>class</a:t>
            </a:r>
            <a:r>
              <a:rPr lang="en-US" dirty="0" smtClean="0"/>
              <a:t>.</a:t>
            </a:r>
          </a:p>
          <a:p>
            <a:endParaRPr lang="en-US" dirty="0" smtClean="0"/>
          </a:p>
          <a:p>
            <a:pPr marL="0" indent="0">
              <a:buNone/>
            </a:pPr>
            <a:r>
              <a:rPr lang="en-US" b="1" dirty="0" smtClean="0"/>
              <a:t>In Parallel Structure:</a:t>
            </a:r>
          </a:p>
          <a:p>
            <a:r>
              <a:rPr lang="en-US" dirty="0" smtClean="0"/>
              <a:t>Not caring about her performance in high school, the girl </a:t>
            </a:r>
            <a:r>
              <a:rPr lang="en-US" b="1" dirty="0" smtClean="0">
                <a:solidFill>
                  <a:srgbClr val="2D5592"/>
                </a:solidFill>
                <a:effectLst>
                  <a:outerShdw blurRad="38100" dist="38100" dir="2700000" algn="tl">
                    <a:srgbClr val="000000">
                      <a:alpha val="43137"/>
                    </a:srgbClr>
                  </a:outerShdw>
                </a:effectLst>
              </a:rPr>
              <a:t>showed</a:t>
            </a:r>
            <a:r>
              <a:rPr lang="en-US" dirty="0" smtClean="0">
                <a:solidFill>
                  <a:srgbClr val="2D5592"/>
                </a:solidFill>
                <a:effectLst>
                  <a:outerShdw blurRad="38100" dist="38100" dir="2700000" algn="tl">
                    <a:srgbClr val="000000">
                      <a:alpha val="43137"/>
                    </a:srgbClr>
                  </a:outerShdw>
                </a:effectLst>
              </a:rPr>
              <a:t> </a:t>
            </a:r>
            <a:r>
              <a:rPr lang="en-US" dirty="0" smtClean="0"/>
              <a:t>up late, </a:t>
            </a:r>
            <a:r>
              <a:rPr lang="en-US" b="1" dirty="0" smtClean="0">
                <a:solidFill>
                  <a:srgbClr val="2D5592"/>
                </a:solidFill>
                <a:effectLst>
                  <a:outerShdw blurRad="38100" dist="38100" dir="2700000" algn="tl">
                    <a:srgbClr val="000000">
                      <a:alpha val="43137"/>
                    </a:srgbClr>
                  </a:outerShdw>
                </a:effectLst>
              </a:rPr>
              <a:t>dressed</a:t>
            </a:r>
            <a:r>
              <a:rPr lang="en-US" dirty="0" smtClean="0">
                <a:solidFill>
                  <a:srgbClr val="2D5592"/>
                </a:solidFill>
                <a:effectLst>
                  <a:outerShdw blurRad="38100" dist="38100" dir="2700000" algn="tl">
                    <a:srgbClr val="000000">
                      <a:alpha val="43137"/>
                    </a:srgbClr>
                  </a:outerShdw>
                </a:effectLst>
              </a:rPr>
              <a:t> </a:t>
            </a:r>
            <a:r>
              <a:rPr lang="en-US" dirty="0" smtClean="0"/>
              <a:t>inappropriately, and </a:t>
            </a:r>
            <a:r>
              <a:rPr lang="en-US" b="1" dirty="0" smtClean="0">
                <a:solidFill>
                  <a:srgbClr val="2D5592"/>
                </a:solidFill>
                <a:effectLst>
                  <a:outerShdw blurRad="38100" dist="38100" dir="2700000" algn="tl">
                    <a:srgbClr val="000000">
                      <a:alpha val="43137"/>
                    </a:srgbClr>
                  </a:outerShdw>
                </a:effectLst>
              </a:rPr>
              <a:t>failed</a:t>
            </a:r>
            <a:r>
              <a:rPr lang="en-US" dirty="0" smtClean="0">
                <a:solidFill>
                  <a:srgbClr val="2D5592"/>
                </a:solidFill>
              </a:rPr>
              <a:t> </a:t>
            </a:r>
            <a:r>
              <a:rPr lang="en-US" dirty="0" smtClean="0"/>
              <a:t>to complete the work </a:t>
            </a:r>
            <a:r>
              <a:rPr lang="en-US" b="1" dirty="0" smtClean="0">
                <a:solidFill>
                  <a:srgbClr val="5F8804"/>
                </a:solidFill>
                <a:effectLst>
                  <a:outerShdw blurRad="38100" dist="38100" dir="2700000" algn="tl">
                    <a:srgbClr val="000000">
                      <a:alpha val="43137"/>
                    </a:srgbClr>
                  </a:outerShdw>
                </a:effectLst>
              </a:rPr>
              <a:t>for class</a:t>
            </a:r>
            <a:r>
              <a:rPr lang="en-US" dirty="0" smtClean="0"/>
              <a:t>. </a:t>
            </a:r>
          </a:p>
          <a:p>
            <a:endParaRPr lang="en-US" dirty="0"/>
          </a:p>
        </p:txBody>
      </p:sp>
    </p:spTree>
    <p:extLst>
      <p:ext uri="{BB962C8B-B14F-4D97-AF65-F5344CB8AC3E}">
        <p14:creationId xmlns:p14="http://schemas.microsoft.com/office/powerpoint/2010/main" val="214629226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noFill/>
          <a:ln>
            <a:noFill/>
          </a:ln>
        </p:spPr>
        <p:txBody>
          <a:bodyPr/>
          <a:lstStyle/>
          <a:p>
            <a:r>
              <a:rPr lang="en-US" dirty="0" smtClean="0"/>
              <a:t>When you write in parallel structure, you use the same pattern of words (whether they be words, phrases, or clauses) to show that two items are equally important.</a:t>
            </a:r>
          </a:p>
          <a:p>
            <a:r>
              <a:rPr lang="en-US" dirty="0" smtClean="0"/>
              <a:t>Parallel structure is oftentimes referred to as parallelism.</a:t>
            </a:r>
            <a:endParaRPr lang="en-US" dirty="0"/>
          </a:p>
        </p:txBody>
      </p:sp>
      <p:sp>
        <p:nvSpPr>
          <p:cNvPr id="2" name="Title 1"/>
          <p:cNvSpPr>
            <a:spLocks noGrp="1"/>
          </p:cNvSpPr>
          <p:nvPr>
            <p:ph type="title"/>
          </p:nvPr>
        </p:nvSpPr>
        <p:spPr/>
        <p:txBody>
          <a:bodyPr/>
          <a:lstStyle/>
          <a:p>
            <a:r>
              <a:rPr lang="en-US" b="1" dirty="0" smtClean="0"/>
              <a:t>Parallel Structure</a:t>
            </a:r>
            <a:endParaRPr lang="en-US" b="1" dirty="0"/>
          </a:p>
        </p:txBody>
      </p:sp>
    </p:spTree>
    <p:extLst>
      <p:ext uri="{BB962C8B-B14F-4D97-AF65-F5344CB8AC3E}">
        <p14:creationId xmlns:p14="http://schemas.microsoft.com/office/powerpoint/2010/main" val="264434590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Practice</a:t>
            </a:r>
            <a:endParaRPr lang="en-US" dirty="0"/>
          </a:p>
        </p:txBody>
      </p:sp>
      <p:sp>
        <p:nvSpPr>
          <p:cNvPr id="3" name="Content Placeholder 2"/>
          <p:cNvSpPr>
            <a:spLocks noGrp="1"/>
          </p:cNvSpPr>
          <p:nvPr>
            <p:ph idx="1"/>
          </p:nvPr>
        </p:nvSpPr>
        <p:spPr/>
        <p:txBody>
          <a:bodyPr/>
          <a:lstStyle/>
          <a:p>
            <a:pPr marL="0" indent="0">
              <a:buNone/>
            </a:pPr>
            <a:r>
              <a:rPr lang="en-US" dirty="0" smtClean="0"/>
              <a:t>Combine the below sentences to create one sentence written in parallel structure.</a:t>
            </a:r>
          </a:p>
          <a:p>
            <a:pPr marL="0" indent="0">
              <a:buNone/>
            </a:pPr>
            <a:endParaRPr lang="en-US" dirty="0" smtClean="0"/>
          </a:p>
          <a:p>
            <a:pPr>
              <a:buFont typeface="Arial" panose="020B0604020202020204" pitchFamily="34" charset="0"/>
              <a:buChar char="•"/>
            </a:pPr>
            <a:r>
              <a:rPr lang="en-US" dirty="0" smtClean="0"/>
              <a:t>Trying to do his best in school, the boy studied his notes every night.</a:t>
            </a:r>
          </a:p>
          <a:p>
            <a:pPr>
              <a:buFont typeface="Arial" panose="020B0604020202020204" pitchFamily="34" charset="0"/>
              <a:buChar char="•"/>
            </a:pPr>
            <a:r>
              <a:rPr lang="en-US" dirty="0" smtClean="0"/>
              <a:t>He also completed his homework every night.</a:t>
            </a:r>
          </a:p>
          <a:p>
            <a:pPr>
              <a:buFont typeface="Arial" panose="020B0604020202020204" pitchFamily="34" charset="0"/>
              <a:buChar char="•"/>
            </a:pPr>
            <a:r>
              <a:rPr lang="en-US" dirty="0" smtClean="0"/>
              <a:t>He read from the textbook every night. </a:t>
            </a:r>
          </a:p>
          <a:p>
            <a:endParaRPr lang="en-US" dirty="0" smtClean="0"/>
          </a:p>
          <a:p>
            <a:endParaRPr lang="en-US" dirty="0"/>
          </a:p>
        </p:txBody>
      </p:sp>
    </p:spTree>
    <p:extLst>
      <p:ext uri="{BB962C8B-B14F-4D97-AF65-F5344CB8AC3E}">
        <p14:creationId xmlns:p14="http://schemas.microsoft.com/office/powerpoint/2010/main" val="87278562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Practice</a:t>
            </a:r>
            <a:endParaRPr lang="en-US" dirty="0"/>
          </a:p>
        </p:txBody>
      </p:sp>
      <p:sp>
        <p:nvSpPr>
          <p:cNvPr id="3" name="Content Placeholder 2"/>
          <p:cNvSpPr>
            <a:spLocks noGrp="1"/>
          </p:cNvSpPr>
          <p:nvPr>
            <p:ph idx="1"/>
          </p:nvPr>
        </p:nvSpPr>
        <p:spPr/>
        <p:txBody>
          <a:bodyPr/>
          <a:lstStyle/>
          <a:p>
            <a:pPr marL="0" indent="0">
              <a:buNone/>
            </a:pPr>
            <a:r>
              <a:rPr lang="en-US" dirty="0" smtClean="0"/>
              <a:t>Combine the below sentences to create one sentence written in parallel structure.</a:t>
            </a:r>
          </a:p>
          <a:p>
            <a:pPr marL="0" indent="0">
              <a:buNone/>
            </a:pPr>
            <a:endParaRPr lang="en-US" dirty="0" smtClean="0"/>
          </a:p>
          <a:p>
            <a:pPr>
              <a:buFont typeface="Arial" panose="020B0604020202020204" pitchFamily="34" charset="0"/>
              <a:buChar char="•"/>
            </a:pPr>
            <a:r>
              <a:rPr lang="en-US" dirty="0" smtClean="0"/>
              <a:t>Trying to do his best in school, the boy </a:t>
            </a:r>
            <a:r>
              <a:rPr lang="en-US" b="1" dirty="0" smtClean="0">
                <a:solidFill>
                  <a:schemeClr val="tx2">
                    <a:lumMod val="75000"/>
                    <a:lumOff val="25000"/>
                  </a:schemeClr>
                </a:solidFill>
                <a:effectLst>
                  <a:outerShdw blurRad="50800" dist="38100" algn="l" rotWithShape="0">
                    <a:prstClr val="black">
                      <a:alpha val="40000"/>
                    </a:prstClr>
                  </a:outerShdw>
                </a:effectLst>
              </a:rPr>
              <a:t>studied</a:t>
            </a:r>
            <a:r>
              <a:rPr lang="en-US" dirty="0" smtClean="0"/>
              <a:t> his notes </a:t>
            </a:r>
            <a:r>
              <a:rPr lang="en-US" b="1" dirty="0" smtClean="0">
                <a:solidFill>
                  <a:schemeClr val="accent5">
                    <a:lumMod val="75000"/>
                  </a:schemeClr>
                </a:solidFill>
                <a:effectLst>
                  <a:outerShdw blurRad="50800" dist="38100" dir="18900000" algn="bl" rotWithShape="0">
                    <a:prstClr val="black">
                      <a:alpha val="40000"/>
                    </a:prstClr>
                  </a:outerShdw>
                </a:effectLst>
              </a:rPr>
              <a:t>every night</a:t>
            </a:r>
            <a:r>
              <a:rPr lang="en-US" dirty="0" smtClean="0"/>
              <a:t>.</a:t>
            </a:r>
          </a:p>
          <a:p>
            <a:pPr>
              <a:buFont typeface="Arial" panose="020B0604020202020204" pitchFamily="34" charset="0"/>
              <a:buChar char="•"/>
            </a:pPr>
            <a:r>
              <a:rPr lang="en-US" dirty="0" smtClean="0"/>
              <a:t>He also </a:t>
            </a:r>
            <a:r>
              <a:rPr lang="en-US" b="1" dirty="0" smtClean="0">
                <a:solidFill>
                  <a:srgbClr val="18579B"/>
                </a:solidFill>
                <a:effectLst>
                  <a:outerShdw blurRad="50800" dist="38100" dir="18900000" algn="bl" rotWithShape="0">
                    <a:prstClr val="black">
                      <a:alpha val="40000"/>
                    </a:prstClr>
                  </a:outerShdw>
                </a:effectLst>
              </a:rPr>
              <a:t>completed</a:t>
            </a:r>
            <a:r>
              <a:rPr lang="en-US" dirty="0" smtClean="0">
                <a:effectLst>
                  <a:outerShdw blurRad="50800" dist="38100" dir="18900000" algn="bl" rotWithShape="0">
                    <a:prstClr val="black">
                      <a:alpha val="40000"/>
                    </a:prstClr>
                  </a:outerShdw>
                </a:effectLst>
              </a:rPr>
              <a:t> </a:t>
            </a:r>
            <a:r>
              <a:rPr lang="en-US" dirty="0" smtClean="0"/>
              <a:t>his homework </a:t>
            </a:r>
            <a:r>
              <a:rPr lang="en-US" b="1" dirty="0" smtClean="0">
                <a:solidFill>
                  <a:srgbClr val="5F8804"/>
                </a:solidFill>
                <a:effectLst>
                  <a:outerShdw blurRad="50800" dist="38100" dir="18900000" algn="bl" rotWithShape="0">
                    <a:prstClr val="black">
                      <a:alpha val="40000"/>
                    </a:prstClr>
                  </a:outerShdw>
                </a:effectLst>
              </a:rPr>
              <a:t>every night</a:t>
            </a:r>
            <a:r>
              <a:rPr lang="en-US" dirty="0" smtClean="0"/>
              <a:t>.</a:t>
            </a:r>
          </a:p>
          <a:p>
            <a:pPr>
              <a:buFont typeface="Arial" panose="020B0604020202020204" pitchFamily="34" charset="0"/>
              <a:buChar char="•"/>
            </a:pPr>
            <a:r>
              <a:rPr lang="en-US" dirty="0" smtClean="0"/>
              <a:t>He </a:t>
            </a:r>
            <a:r>
              <a:rPr lang="en-US" b="1" dirty="0" smtClean="0">
                <a:solidFill>
                  <a:srgbClr val="18579B"/>
                </a:solidFill>
                <a:effectLst>
                  <a:outerShdw blurRad="50800" dist="38100" dir="18900000" algn="bl" rotWithShape="0">
                    <a:prstClr val="black">
                      <a:alpha val="40000"/>
                    </a:prstClr>
                  </a:outerShdw>
                </a:effectLst>
              </a:rPr>
              <a:t>read</a:t>
            </a:r>
            <a:r>
              <a:rPr lang="en-US" dirty="0" smtClean="0">
                <a:effectLst>
                  <a:outerShdw blurRad="50800" dist="38100" dir="18900000" algn="bl" rotWithShape="0">
                    <a:prstClr val="black">
                      <a:alpha val="40000"/>
                    </a:prstClr>
                  </a:outerShdw>
                </a:effectLst>
              </a:rPr>
              <a:t> </a:t>
            </a:r>
            <a:r>
              <a:rPr lang="en-US" dirty="0" smtClean="0"/>
              <a:t>from the textbook </a:t>
            </a:r>
            <a:r>
              <a:rPr lang="en-US" b="1" dirty="0" smtClean="0">
                <a:solidFill>
                  <a:srgbClr val="5F8804"/>
                </a:solidFill>
                <a:effectLst>
                  <a:outerShdw blurRad="50800" dist="38100" dir="18900000" algn="bl" rotWithShape="0">
                    <a:prstClr val="black">
                      <a:alpha val="40000"/>
                    </a:prstClr>
                  </a:outerShdw>
                </a:effectLst>
              </a:rPr>
              <a:t>every night</a:t>
            </a:r>
            <a:r>
              <a:rPr lang="en-US" dirty="0" smtClean="0"/>
              <a:t>. </a:t>
            </a:r>
          </a:p>
          <a:p>
            <a:endParaRPr lang="en-US" dirty="0" smtClean="0"/>
          </a:p>
          <a:p>
            <a:endParaRPr lang="en-US" dirty="0"/>
          </a:p>
        </p:txBody>
      </p:sp>
    </p:spTree>
    <p:extLst>
      <p:ext uri="{BB962C8B-B14F-4D97-AF65-F5344CB8AC3E}">
        <p14:creationId xmlns:p14="http://schemas.microsoft.com/office/powerpoint/2010/main" val="193937367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Answer</a:t>
            </a:r>
            <a:endParaRPr lang="en-US" dirty="0"/>
          </a:p>
        </p:txBody>
      </p:sp>
      <p:sp>
        <p:nvSpPr>
          <p:cNvPr id="3" name="Content Placeholder 2"/>
          <p:cNvSpPr>
            <a:spLocks noGrp="1"/>
          </p:cNvSpPr>
          <p:nvPr>
            <p:ph idx="1"/>
          </p:nvPr>
        </p:nvSpPr>
        <p:spPr/>
        <p:txBody>
          <a:bodyPr>
            <a:normAutofit fontScale="85000" lnSpcReduction="10000"/>
          </a:bodyPr>
          <a:lstStyle/>
          <a:p>
            <a:pPr>
              <a:buFont typeface="Arial" panose="020B0604020202020204" pitchFamily="34" charset="0"/>
              <a:buChar char="•"/>
            </a:pPr>
            <a:r>
              <a:rPr lang="en-US" dirty="0" smtClean="0"/>
              <a:t>Trying to do his best in school, the boy </a:t>
            </a:r>
            <a:r>
              <a:rPr lang="en-US" b="1" dirty="0" smtClean="0">
                <a:solidFill>
                  <a:schemeClr val="tx2">
                    <a:lumMod val="75000"/>
                    <a:lumOff val="25000"/>
                  </a:schemeClr>
                </a:solidFill>
                <a:effectLst>
                  <a:outerShdw blurRad="50800" dist="38100" algn="l" rotWithShape="0">
                    <a:prstClr val="black">
                      <a:alpha val="40000"/>
                    </a:prstClr>
                  </a:outerShdw>
                </a:effectLst>
              </a:rPr>
              <a:t>studied</a:t>
            </a:r>
            <a:r>
              <a:rPr lang="en-US" dirty="0" smtClean="0"/>
              <a:t> his notes </a:t>
            </a:r>
            <a:r>
              <a:rPr lang="en-US" b="1" dirty="0" smtClean="0">
                <a:solidFill>
                  <a:schemeClr val="accent5">
                    <a:lumMod val="75000"/>
                  </a:schemeClr>
                </a:solidFill>
                <a:effectLst>
                  <a:outerShdw blurRad="50800" dist="38100" dir="18900000" algn="bl" rotWithShape="0">
                    <a:prstClr val="black">
                      <a:alpha val="40000"/>
                    </a:prstClr>
                  </a:outerShdw>
                </a:effectLst>
              </a:rPr>
              <a:t>every night</a:t>
            </a:r>
            <a:r>
              <a:rPr lang="en-US" dirty="0" smtClean="0"/>
              <a:t>.</a:t>
            </a:r>
          </a:p>
          <a:p>
            <a:pPr>
              <a:buFont typeface="Arial" panose="020B0604020202020204" pitchFamily="34" charset="0"/>
              <a:buChar char="•"/>
            </a:pPr>
            <a:r>
              <a:rPr lang="en-US" dirty="0" smtClean="0"/>
              <a:t>He also </a:t>
            </a:r>
            <a:r>
              <a:rPr lang="en-US" b="1" dirty="0" smtClean="0">
                <a:solidFill>
                  <a:srgbClr val="18579B"/>
                </a:solidFill>
                <a:effectLst>
                  <a:outerShdw blurRad="50800" dist="38100" dir="18900000" algn="bl" rotWithShape="0">
                    <a:prstClr val="black">
                      <a:alpha val="40000"/>
                    </a:prstClr>
                  </a:outerShdw>
                </a:effectLst>
              </a:rPr>
              <a:t>completed</a:t>
            </a:r>
            <a:r>
              <a:rPr lang="en-US" dirty="0" smtClean="0">
                <a:effectLst>
                  <a:outerShdw blurRad="50800" dist="38100" dir="18900000" algn="bl" rotWithShape="0">
                    <a:prstClr val="black">
                      <a:alpha val="40000"/>
                    </a:prstClr>
                  </a:outerShdw>
                </a:effectLst>
              </a:rPr>
              <a:t> </a:t>
            </a:r>
            <a:r>
              <a:rPr lang="en-US" dirty="0" smtClean="0"/>
              <a:t>his homework </a:t>
            </a:r>
            <a:r>
              <a:rPr lang="en-US" b="1" dirty="0" smtClean="0">
                <a:solidFill>
                  <a:srgbClr val="5F8804"/>
                </a:solidFill>
                <a:effectLst>
                  <a:outerShdw blurRad="50800" dist="38100" dir="18900000" algn="bl" rotWithShape="0">
                    <a:prstClr val="black">
                      <a:alpha val="40000"/>
                    </a:prstClr>
                  </a:outerShdw>
                </a:effectLst>
              </a:rPr>
              <a:t>every night</a:t>
            </a:r>
            <a:r>
              <a:rPr lang="en-US" dirty="0" smtClean="0"/>
              <a:t>.</a:t>
            </a:r>
          </a:p>
          <a:p>
            <a:pPr>
              <a:buFont typeface="Arial" panose="020B0604020202020204" pitchFamily="34" charset="0"/>
              <a:buChar char="•"/>
            </a:pPr>
            <a:r>
              <a:rPr lang="en-US" dirty="0" smtClean="0"/>
              <a:t>He </a:t>
            </a:r>
            <a:r>
              <a:rPr lang="en-US" b="1" dirty="0" smtClean="0">
                <a:solidFill>
                  <a:srgbClr val="18579B"/>
                </a:solidFill>
                <a:effectLst>
                  <a:outerShdw blurRad="50800" dist="38100" dir="18900000" algn="bl" rotWithShape="0">
                    <a:prstClr val="black">
                      <a:alpha val="40000"/>
                    </a:prstClr>
                  </a:outerShdw>
                </a:effectLst>
              </a:rPr>
              <a:t>read</a:t>
            </a:r>
            <a:r>
              <a:rPr lang="en-US" dirty="0" smtClean="0">
                <a:effectLst>
                  <a:outerShdw blurRad="50800" dist="38100" dir="18900000" algn="bl" rotWithShape="0">
                    <a:prstClr val="black">
                      <a:alpha val="40000"/>
                    </a:prstClr>
                  </a:outerShdw>
                </a:effectLst>
              </a:rPr>
              <a:t> </a:t>
            </a:r>
            <a:r>
              <a:rPr lang="en-US" dirty="0" smtClean="0"/>
              <a:t>from the textbook </a:t>
            </a:r>
            <a:r>
              <a:rPr lang="en-US" b="1" dirty="0" smtClean="0">
                <a:solidFill>
                  <a:srgbClr val="5F8804"/>
                </a:solidFill>
                <a:effectLst>
                  <a:outerShdw blurRad="50800" dist="38100" dir="18900000" algn="bl" rotWithShape="0">
                    <a:prstClr val="black">
                      <a:alpha val="40000"/>
                    </a:prstClr>
                  </a:outerShdw>
                </a:effectLst>
              </a:rPr>
              <a:t>every night</a:t>
            </a:r>
            <a:r>
              <a:rPr lang="en-US" dirty="0" smtClean="0"/>
              <a:t>. </a:t>
            </a:r>
          </a:p>
          <a:p>
            <a:pPr>
              <a:buFont typeface="Arial" panose="020B0604020202020204" pitchFamily="34" charset="0"/>
              <a:buChar char="•"/>
            </a:pPr>
            <a:endParaRPr lang="en-US" dirty="0"/>
          </a:p>
          <a:p>
            <a:pPr marL="0" indent="0">
              <a:buNone/>
            </a:pPr>
            <a:endParaRPr lang="en-US" b="1" dirty="0" smtClean="0"/>
          </a:p>
          <a:p>
            <a:pPr marL="0" indent="0">
              <a:buNone/>
            </a:pPr>
            <a:r>
              <a:rPr lang="en-US" b="1" dirty="0" smtClean="0"/>
              <a:t>In Parallel Structure:</a:t>
            </a:r>
          </a:p>
          <a:p>
            <a:r>
              <a:rPr lang="en-US" dirty="0" smtClean="0"/>
              <a:t>Trying to do his best in school, the boy </a:t>
            </a:r>
            <a:r>
              <a:rPr lang="en-US" b="1" dirty="0" smtClean="0">
                <a:solidFill>
                  <a:srgbClr val="2D5592"/>
                </a:solidFill>
                <a:effectLst>
                  <a:outerShdw blurRad="38100" dist="38100" dir="2700000" algn="tl">
                    <a:srgbClr val="000000">
                      <a:alpha val="43137"/>
                    </a:srgbClr>
                  </a:outerShdw>
                </a:effectLst>
              </a:rPr>
              <a:t>studied </a:t>
            </a:r>
            <a:r>
              <a:rPr lang="en-US" dirty="0" smtClean="0"/>
              <a:t>his notes, </a:t>
            </a:r>
            <a:r>
              <a:rPr lang="en-US" b="1" dirty="0" smtClean="0">
                <a:solidFill>
                  <a:srgbClr val="2D5592"/>
                </a:solidFill>
                <a:effectLst>
                  <a:outerShdw blurRad="38100" dist="38100" dir="2700000" algn="tl">
                    <a:srgbClr val="000000">
                      <a:alpha val="43137"/>
                    </a:srgbClr>
                  </a:outerShdw>
                </a:effectLst>
              </a:rPr>
              <a:t>completed </a:t>
            </a:r>
            <a:r>
              <a:rPr lang="en-US" dirty="0" smtClean="0"/>
              <a:t>his homework, and </a:t>
            </a:r>
            <a:r>
              <a:rPr lang="en-US" b="1" dirty="0" smtClean="0">
                <a:solidFill>
                  <a:srgbClr val="2D5592"/>
                </a:solidFill>
                <a:effectLst>
                  <a:outerShdw blurRad="38100" dist="38100" dir="2700000" algn="tl">
                    <a:srgbClr val="000000">
                      <a:alpha val="43137"/>
                    </a:srgbClr>
                  </a:outerShdw>
                </a:effectLst>
              </a:rPr>
              <a:t>read </a:t>
            </a:r>
            <a:r>
              <a:rPr lang="en-US" dirty="0" smtClean="0"/>
              <a:t>from the textbook </a:t>
            </a:r>
            <a:r>
              <a:rPr lang="en-US" b="1" dirty="0" smtClean="0">
                <a:solidFill>
                  <a:srgbClr val="5F8804"/>
                </a:solidFill>
                <a:effectLst>
                  <a:outerShdw blurRad="38100" dist="38100" dir="2700000" algn="tl">
                    <a:srgbClr val="000000">
                      <a:alpha val="43137"/>
                    </a:srgbClr>
                  </a:outerShdw>
                </a:effectLst>
              </a:rPr>
              <a:t>every night</a:t>
            </a:r>
            <a:r>
              <a:rPr lang="en-US" dirty="0" smtClean="0"/>
              <a:t>. </a:t>
            </a:r>
          </a:p>
          <a:p>
            <a:pPr marL="0" indent="0">
              <a:buNone/>
            </a:pPr>
            <a:endParaRPr lang="en-US" dirty="0" smtClean="0"/>
          </a:p>
          <a:p>
            <a:endParaRPr lang="en-US" dirty="0" smtClean="0"/>
          </a:p>
          <a:p>
            <a:endParaRPr lang="en-US" dirty="0"/>
          </a:p>
        </p:txBody>
      </p:sp>
    </p:spTree>
    <p:extLst>
      <p:ext uri="{BB962C8B-B14F-4D97-AF65-F5344CB8AC3E}">
        <p14:creationId xmlns:p14="http://schemas.microsoft.com/office/powerpoint/2010/main" val="209163140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0" y="2386914"/>
            <a:ext cx="9144000" cy="1400383"/>
          </a:xfrm>
          <a:prstGeom prst="rect">
            <a:avLst/>
          </a:prstGeom>
          <a:noFill/>
        </p:spPr>
        <p:txBody>
          <a:bodyPr wrap="square" rtlCol="0">
            <a:spAutoFit/>
          </a:bodyPr>
          <a:lstStyle/>
          <a:p>
            <a:r>
              <a:rPr lang="en-US" sz="8500" b="1" dirty="0" smtClean="0">
                <a:ln w="25400">
                  <a:solidFill>
                    <a:srgbClr val="3C5BA6"/>
                  </a:solidFill>
                </a:ln>
                <a:solidFill>
                  <a:schemeClr val="bg1"/>
                </a:solidFill>
                <a:effectLst>
                  <a:outerShdw blurRad="50800" dist="38100" dir="2700000" algn="tl" rotWithShape="0">
                    <a:srgbClr val="000000">
                      <a:alpha val="43000"/>
                    </a:srgbClr>
                  </a:outerShdw>
                </a:effectLst>
                <a:latin typeface="+mj-lt"/>
              </a:rPr>
              <a:t>Parallel Structure</a:t>
            </a:r>
            <a:endParaRPr lang="en-US" sz="8500" b="1" dirty="0">
              <a:ln w="25400">
                <a:solidFill>
                  <a:srgbClr val="3C5BA6"/>
                </a:solidFill>
              </a:ln>
              <a:solidFill>
                <a:schemeClr val="bg1"/>
              </a:solidFill>
              <a:effectLst>
                <a:outerShdw blurRad="50800" dist="38100" dir="2700000" algn="tl" rotWithShape="0">
                  <a:srgbClr val="000000">
                    <a:alpha val="43000"/>
                  </a:srgbClr>
                </a:outerShdw>
              </a:effectLst>
              <a:latin typeface="+mj-lt"/>
            </a:endParaRPr>
          </a:p>
        </p:txBody>
      </p:sp>
      <p:sp>
        <p:nvSpPr>
          <p:cNvPr id="8" name="Rectangle 7"/>
          <p:cNvSpPr/>
          <p:nvPr/>
        </p:nvSpPr>
        <p:spPr>
          <a:xfrm>
            <a:off x="0" y="1110624"/>
            <a:ext cx="9144000" cy="1600438"/>
          </a:xfrm>
          <a:prstGeom prst="rect">
            <a:avLst/>
          </a:prstGeom>
        </p:spPr>
        <p:txBody>
          <a:bodyPr wrap="square">
            <a:spAutoFit/>
          </a:bodyPr>
          <a:lstStyle/>
          <a:p>
            <a:pPr lvl="0">
              <a:lnSpc>
                <a:spcPct val="80000"/>
              </a:lnSpc>
            </a:pPr>
            <a:r>
              <a:rPr lang="en-US" sz="6000" b="1" dirty="0" smtClean="0">
                <a:ln w="6350">
                  <a:solidFill>
                    <a:srgbClr val="3C5BA6"/>
                  </a:solidFill>
                </a:ln>
                <a:solidFill>
                  <a:prstClr val="white"/>
                </a:solidFill>
                <a:effectLst>
                  <a:outerShdw blurRad="50800" dist="38100" dir="2700000" algn="tl" rotWithShape="0">
                    <a:srgbClr val="000000">
                      <a:alpha val="43000"/>
                    </a:srgbClr>
                  </a:outerShdw>
                </a:effectLst>
                <a:latin typeface="Century Gothic"/>
              </a:rPr>
              <a:t>Sentence </a:t>
            </a:r>
          </a:p>
          <a:p>
            <a:pPr lvl="0">
              <a:lnSpc>
                <a:spcPct val="80000"/>
              </a:lnSpc>
            </a:pPr>
            <a:r>
              <a:rPr lang="en-US" sz="6000" b="1" dirty="0" smtClean="0">
                <a:ln w="6350">
                  <a:solidFill>
                    <a:srgbClr val="3C5BA6"/>
                  </a:solidFill>
                </a:ln>
                <a:solidFill>
                  <a:prstClr val="white"/>
                </a:solidFill>
                <a:effectLst>
                  <a:outerShdw blurRad="50800" dist="38100" dir="2700000" algn="tl" rotWithShape="0">
                    <a:srgbClr val="000000">
                      <a:alpha val="43000"/>
                    </a:srgbClr>
                  </a:outerShdw>
                </a:effectLst>
                <a:latin typeface="Century Gothic"/>
              </a:rPr>
              <a:t>Combining in</a:t>
            </a:r>
            <a:endParaRPr lang="en-US" sz="6000" b="1" dirty="0">
              <a:ln w="6350">
                <a:solidFill>
                  <a:srgbClr val="3C5BA6"/>
                </a:solidFill>
              </a:ln>
              <a:solidFill>
                <a:prstClr val="white"/>
              </a:solidFill>
              <a:effectLst>
                <a:outerShdw blurRad="50800" dist="38100" dir="2700000" algn="tl" rotWithShape="0">
                  <a:srgbClr val="000000">
                    <a:alpha val="43000"/>
                  </a:srgbClr>
                </a:outerShdw>
              </a:effectLst>
              <a:latin typeface="Century Gothic"/>
            </a:endParaRPr>
          </a:p>
        </p:txBody>
      </p:sp>
      <p:sp>
        <p:nvSpPr>
          <p:cNvPr id="4" name="Rectangle 3"/>
          <p:cNvSpPr/>
          <p:nvPr/>
        </p:nvSpPr>
        <p:spPr>
          <a:xfrm>
            <a:off x="0" y="3672481"/>
            <a:ext cx="9144000" cy="861774"/>
          </a:xfrm>
          <a:prstGeom prst="rect">
            <a:avLst/>
          </a:prstGeom>
        </p:spPr>
        <p:txBody>
          <a:bodyPr wrap="square">
            <a:spAutoFit/>
          </a:bodyPr>
          <a:lstStyle/>
          <a:p>
            <a:pPr lvl="0" algn="r">
              <a:lnSpc>
                <a:spcPct val="80000"/>
              </a:lnSpc>
            </a:pPr>
            <a:r>
              <a:rPr lang="en-US" sz="6000" b="1" dirty="0" smtClean="0">
                <a:ln w="6350">
                  <a:solidFill>
                    <a:srgbClr val="3C5BA6"/>
                  </a:solidFill>
                </a:ln>
                <a:solidFill>
                  <a:prstClr val="white"/>
                </a:solidFill>
                <a:effectLst>
                  <a:outerShdw blurRad="50800" dist="38100" dir="2700000" algn="tl" rotWithShape="0">
                    <a:srgbClr val="000000">
                      <a:alpha val="43000"/>
                    </a:srgbClr>
                  </a:outerShdw>
                </a:effectLst>
                <a:latin typeface="Century Gothic"/>
              </a:rPr>
              <a:t>Individual Practice</a:t>
            </a:r>
            <a:endParaRPr lang="en-US" sz="6000" b="1" dirty="0">
              <a:ln w="6350">
                <a:solidFill>
                  <a:srgbClr val="3C5BA6"/>
                </a:solidFill>
              </a:ln>
              <a:solidFill>
                <a:prstClr val="white"/>
              </a:solidFill>
              <a:effectLst>
                <a:outerShdw blurRad="50800" dist="38100" dir="2700000" algn="tl" rotWithShape="0">
                  <a:srgbClr val="000000">
                    <a:alpha val="43000"/>
                  </a:srgbClr>
                </a:outerShdw>
              </a:effectLst>
              <a:latin typeface="Century Gothic"/>
            </a:endParaRPr>
          </a:p>
        </p:txBody>
      </p:sp>
    </p:spTree>
    <p:extLst>
      <p:ext uri="{BB962C8B-B14F-4D97-AF65-F5344CB8AC3E}">
        <p14:creationId xmlns:p14="http://schemas.microsoft.com/office/powerpoint/2010/main" val="1809835617"/>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Practice</a:t>
            </a:r>
            <a:endParaRPr lang="en-US" dirty="0"/>
          </a:p>
        </p:txBody>
      </p:sp>
      <p:sp>
        <p:nvSpPr>
          <p:cNvPr id="3" name="Content Placeholder 2"/>
          <p:cNvSpPr>
            <a:spLocks noGrp="1"/>
          </p:cNvSpPr>
          <p:nvPr>
            <p:ph idx="1"/>
          </p:nvPr>
        </p:nvSpPr>
        <p:spPr/>
        <p:txBody>
          <a:bodyPr/>
          <a:lstStyle/>
          <a:p>
            <a:pPr marL="0" indent="0">
              <a:buNone/>
            </a:pPr>
            <a:r>
              <a:rPr lang="en-US" sz="2400" dirty="0" smtClean="0"/>
              <a:t>Combine the below sentences to create one sentence written in parallel structure.</a:t>
            </a:r>
          </a:p>
          <a:p>
            <a:pPr marL="0" indent="0">
              <a:buNone/>
            </a:pPr>
            <a:endParaRPr lang="en-US" dirty="0" smtClean="0"/>
          </a:p>
          <a:p>
            <a:pPr>
              <a:buFont typeface="Arial" panose="020B0604020202020204" pitchFamily="34" charset="0"/>
              <a:buChar char="•"/>
            </a:pPr>
            <a:r>
              <a:rPr lang="en-US" dirty="0" smtClean="0"/>
              <a:t>Jennifer likes running.</a:t>
            </a:r>
          </a:p>
          <a:p>
            <a:pPr>
              <a:buFont typeface="Arial" panose="020B0604020202020204" pitchFamily="34" charset="0"/>
              <a:buChar char="•"/>
            </a:pPr>
            <a:r>
              <a:rPr lang="en-US" dirty="0" smtClean="0"/>
              <a:t>Jennifer also likes to swim.</a:t>
            </a:r>
          </a:p>
          <a:p>
            <a:pPr>
              <a:buFont typeface="Arial" panose="020B0604020202020204" pitchFamily="34" charset="0"/>
              <a:buChar char="•"/>
            </a:pPr>
            <a:r>
              <a:rPr lang="en-US" dirty="0" smtClean="0"/>
              <a:t>Finally, Jennifer likes reading.</a:t>
            </a:r>
          </a:p>
          <a:p>
            <a:endParaRPr lang="en-US" dirty="0" smtClean="0"/>
          </a:p>
          <a:p>
            <a:endParaRPr lang="en-US" dirty="0"/>
          </a:p>
        </p:txBody>
      </p:sp>
    </p:spTree>
    <p:extLst>
      <p:ext uri="{BB962C8B-B14F-4D97-AF65-F5344CB8AC3E}">
        <p14:creationId xmlns:p14="http://schemas.microsoft.com/office/powerpoint/2010/main" val="245666588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Practice</a:t>
            </a:r>
            <a:endParaRPr lang="en-US" dirty="0"/>
          </a:p>
        </p:txBody>
      </p:sp>
      <p:sp>
        <p:nvSpPr>
          <p:cNvPr id="3" name="Content Placeholder 2"/>
          <p:cNvSpPr>
            <a:spLocks noGrp="1"/>
          </p:cNvSpPr>
          <p:nvPr>
            <p:ph idx="1"/>
          </p:nvPr>
        </p:nvSpPr>
        <p:spPr/>
        <p:txBody>
          <a:bodyPr/>
          <a:lstStyle/>
          <a:p>
            <a:pPr marL="0" indent="0">
              <a:buNone/>
            </a:pPr>
            <a:r>
              <a:rPr lang="en-US" sz="2400" dirty="0" smtClean="0"/>
              <a:t>Combine the below sentences to create one sentence written in parallel structure.</a:t>
            </a:r>
          </a:p>
          <a:p>
            <a:pPr marL="0" indent="0">
              <a:buNone/>
            </a:pPr>
            <a:endParaRPr lang="en-US" dirty="0" smtClean="0"/>
          </a:p>
          <a:p>
            <a:pPr>
              <a:buFont typeface="Arial" panose="020B0604020202020204" pitchFamily="34" charset="0"/>
              <a:buChar char="•"/>
            </a:pPr>
            <a:r>
              <a:rPr lang="en-US" dirty="0" smtClean="0"/>
              <a:t>In the crisp winter air, the skiers zip down the mountain.</a:t>
            </a:r>
          </a:p>
          <a:p>
            <a:pPr>
              <a:buFont typeface="Arial" panose="020B0604020202020204" pitchFamily="34" charset="0"/>
              <a:buChar char="•"/>
            </a:pPr>
            <a:r>
              <a:rPr lang="en-US" dirty="0" smtClean="0"/>
              <a:t>The skiers also are dodging obstacles.</a:t>
            </a:r>
          </a:p>
          <a:p>
            <a:pPr>
              <a:buFont typeface="Arial" panose="020B0604020202020204" pitchFamily="34" charset="0"/>
              <a:buChar char="•"/>
            </a:pPr>
            <a:r>
              <a:rPr lang="en-US" dirty="0" smtClean="0"/>
              <a:t>In the crisp winter air, the skiers have a good time.</a:t>
            </a:r>
          </a:p>
          <a:p>
            <a:endParaRPr lang="en-US" dirty="0" smtClean="0"/>
          </a:p>
          <a:p>
            <a:endParaRPr lang="en-US" dirty="0"/>
          </a:p>
        </p:txBody>
      </p:sp>
    </p:spTree>
    <p:extLst>
      <p:ext uri="{BB962C8B-B14F-4D97-AF65-F5344CB8AC3E}">
        <p14:creationId xmlns:p14="http://schemas.microsoft.com/office/powerpoint/2010/main" val="3430448560"/>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Practice</a:t>
            </a:r>
            <a:endParaRPr lang="en-US" dirty="0"/>
          </a:p>
        </p:txBody>
      </p:sp>
      <p:sp>
        <p:nvSpPr>
          <p:cNvPr id="3" name="Content Placeholder 2"/>
          <p:cNvSpPr>
            <a:spLocks noGrp="1"/>
          </p:cNvSpPr>
          <p:nvPr>
            <p:ph idx="1"/>
          </p:nvPr>
        </p:nvSpPr>
        <p:spPr/>
        <p:txBody>
          <a:bodyPr/>
          <a:lstStyle/>
          <a:p>
            <a:pPr marL="0" indent="0">
              <a:buNone/>
            </a:pPr>
            <a:r>
              <a:rPr lang="en-US" sz="2400" dirty="0" smtClean="0"/>
              <a:t>Combine the below sentences to create one sentence written in parallel structure.</a:t>
            </a:r>
          </a:p>
          <a:p>
            <a:pPr marL="0" indent="0">
              <a:buNone/>
            </a:pPr>
            <a:endParaRPr lang="en-US" dirty="0" smtClean="0"/>
          </a:p>
          <a:p>
            <a:pPr>
              <a:buFont typeface="Arial" panose="020B0604020202020204" pitchFamily="34" charset="0"/>
              <a:buChar char="•"/>
            </a:pPr>
            <a:r>
              <a:rPr lang="en-US" dirty="0" smtClean="0"/>
              <a:t>My best friend took me to a show.</a:t>
            </a:r>
          </a:p>
          <a:p>
            <a:pPr>
              <a:buFont typeface="Arial" panose="020B0604020202020204" pitchFamily="34" charset="0"/>
              <a:buChar char="•"/>
            </a:pPr>
            <a:r>
              <a:rPr lang="en-US" dirty="0" smtClean="0"/>
              <a:t>My best friend took me to a dance.</a:t>
            </a:r>
          </a:p>
          <a:p>
            <a:endParaRPr lang="en-US" dirty="0" smtClean="0"/>
          </a:p>
          <a:p>
            <a:endParaRPr lang="en-US" dirty="0"/>
          </a:p>
        </p:txBody>
      </p:sp>
    </p:spTree>
    <p:extLst>
      <p:ext uri="{BB962C8B-B14F-4D97-AF65-F5344CB8AC3E}">
        <p14:creationId xmlns:p14="http://schemas.microsoft.com/office/powerpoint/2010/main" val="2618196560"/>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Practice</a:t>
            </a:r>
            <a:endParaRPr lang="en-US" dirty="0"/>
          </a:p>
        </p:txBody>
      </p:sp>
      <p:sp>
        <p:nvSpPr>
          <p:cNvPr id="3" name="Content Placeholder 2"/>
          <p:cNvSpPr>
            <a:spLocks noGrp="1"/>
          </p:cNvSpPr>
          <p:nvPr>
            <p:ph idx="1"/>
          </p:nvPr>
        </p:nvSpPr>
        <p:spPr/>
        <p:txBody>
          <a:bodyPr/>
          <a:lstStyle/>
          <a:p>
            <a:pPr marL="0" indent="0">
              <a:buNone/>
            </a:pPr>
            <a:r>
              <a:rPr lang="en-US" sz="2400" dirty="0" smtClean="0"/>
              <a:t>Combine the below sentences to create one sentence written in parallel structure.</a:t>
            </a:r>
          </a:p>
          <a:p>
            <a:pPr marL="0" indent="0">
              <a:buNone/>
            </a:pPr>
            <a:endParaRPr lang="en-US" dirty="0" smtClean="0"/>
          </a:p>
          <a:p>
            <a:pPr>
              <a:buFont typeface="Arial" panose="020B0604020202020204" pitchFamily="34" charset="0"/>
              <a:buChar char="•"/>
            </a:pPr>
            <a:r>
              <a:rPr lang="en-US" dirty="0" smtClean="0"/>
              <a:t>To get ready for the baseball tournament, the team fielded ground balls.</a:t>
            </a:r>
          </a:p>
          <a:p>
            <a:pPr>
              <a:buFont typeface="Arial" panose="020B0604020202020204" pitchFamily="34" charset="0"/>
              <a:buChar char="•"/>
            </a:pPr>
            <a:r>
              <a:rPr lang="en-US" dirty="0" smtClean="0"/>
              <a:t>The team has batting practice.</a:t>
            </a:r>
          </a:p>
          <a:p>
            <a:pPr>
              <a:buFont typeface="Arial" panose="020B0604020202020204" pitchFamily="34" charset="0"/>
              <a:buChar char="•"/>
            </a:pPr>
            <a:r>
              <a:rPr lang="en-US" dirty="0" smtClean="0"/>
              <a:t>The team is working on base running. </a:t>
            </a:r>
          </a:p>
          <a:p>
            <a:endParaRPr lang="en-US" dirty="0" smtClean="0"/>
          </a:p>
          <a:p>
            <a:endParaRPr lang="en-US" dirty="0"/>
          </a:p>
        </p:txBody>
      </p:sp>
    </p:spTree>
    <p:extLst>
      <p:ext uri="{BB962C8B-B14F-4D97-AF65-F5344CB8AC3E}">
        <p14:creationId xmlns:p14="http://schemas.microsoft.com/office/powerpoint/2010/main" val="1672020915"/>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Practice</a:t>
            </a:r>
            <a:endParaRPr lang="en-US" dirty="0"/>
          </a:p>
        </p:txBody>
      </p:sp>
      <p:sp>
        <p:nvSpPr>
          <p:cNvPr id="3" name="Content Placeholder 2"/>
          <p:cNvSpPr>
            <a:spLocks noGrp="1"/>
          </p:cNvSpPr>
          <p:nvPr>
            <p:ph idx="1"/>
          </p:nvPr>
        </p:nvSpPr>
        <p:spPr/>
        <p:txBody>
          <a:bodyPr/>
          <a:lstStyle/>
          <a:p>
            <a:pPr marL="0" indent="0">
              <a:buNone/>
            </a:pPr>
            <a:r>
              <a:rPr lang="en-US" sz="2400" dirty="0" smtClean="0"/>
              <a:t>Rewrite the sentence using correct parallel structure.</a:t>
            </a:r>
          </a:p>
          <a:p>
            <a:pPr marL="0" indent="0">
              <a:buNone/>
            </a:pPr>
            <a:endParaRPr lang="en-US" dirty="0" smtClean="0"/>
          </a:p>
          <a:p>
            <a:pPr>
              <a:buFont typeface="Arial" panose="020B0604020202020204" pitchFamily="34" charset="0"/>
              <a:buChar char="•"/>
            </a:pPr>
            <a:r>
              <a:rPr lang="en-US" dirty="0" smtClean="0"/>
              <a:t>The cooking students watched the celebrity chef cut the chicken, dicing the tomatoes, and prepare </a:t>
            </a:r>
            <a:r>
              <a:rPr lang="en-US" smtClean="0"/>
              <a:t>the rice. </a:t>
            </a:r>
            <a:endParaRPr lang="en-US" dirty="0" smtClean="0"/>
          </a:p>
          <a:p>
            <a:endParaRPr lang="en-US" dirty="0" smtClean="0"/>
          </a:p>
          <a:p>
            <a:endParaRPr lang="en-US" dirty="0"/>
          </a:p>
        </p:txBody>
      </p:sp>
    </p:spTree>
    <p:extLst>
      <p:ext uri="{BB962C8B-B14F-4D97-AF65-F5344CB8AC3E}">
        <p14:creationId xmlns:p14="http://schemas.microsoft.com/office/powerpoint/2010/main" val="30378518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Parallel Structure </a:t>
            </a:r>
            <a:endParaRPr lang="en-US" dirty="0"/>
          </a:p>
        </p:txBody>
      </p:sp>
      <p:sp>
        <p:nvSpPr>
          <p:cNvPr id="3" name="Content Placeholder 2"/>
          <p:cNvSpPr>
            <a:spLocks noGrp="1"/>
          </p:cNvSpPr>
          <p:nvPr>
            <p:ph idx="1"/>
          </p:nvPr>
        </p:nvSpPr>
        <p:spPr/>
        <p:txBody>
          <a:bodyPr/>
          <a:lstStyle/>
          <a:p>
            <a:r>
              <a:rPr lang="en-US" dirty="0" smtClean="0"/>
              <a:t>It is the </a:t>
            </a:r>
            <a:r>
              <a:rPr lang="en-US" b="1" dirty="0" smtClean="0">
                <a:solidFill>
                  <a:srgbClr val="DD4B50"/>
                </a:solidFill>
              </a:rPr>
              <a:t>matching</a:t>
            </a:r>
            <a:r>
              <a:rPr lang="en-US" dirty="0" smtClean="0">
                <a:solidFill>
                  <a:srgbClr val="DD4B50"/>
                </a:solidFill>
              </a:rPr>
              <a:t> </a:t>
            </a:r>
            <a:r>
              <a:rPr lang="en-US" dirty="0" smtClean="0"/>
              <a:t>grammatical structure of a sentence.</a:t>
            </a:r>
            <a:endParaRPr lang="en-US" dirty="0"/>
          </a:p>
        </p:txBody>
      </p:sp>
    </p:spTree>
    <p:extLst>
      <p:ext uri="{BB962C8B-B14F-4D97-AF65-F5344CB8AC3E}">
        <p14:creationId xmlns:p14="http://schemas.microsoft.com/office/powerpoint/2010/main" val="275161472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use Parallel Structure?</a:t>
            </a:r>
            <a:endParaRPr lang="en-US" dirty="0"/>
          </a:p>
        </p:txBody>
      </p:sp>
      <p:sp>
        <p:nvSpPr>
          <p:cNvPr id="3" name="Content Placeholder 2"/>
          <p:cNvSpPr>
            <a:spLocks noGrp="1"/>
          </p:cNvSpPr>
          <p:nvPr>
            <p:ph idx="1"/>
          </p:nvPr>
        </p:nvSpPr>
        <p:spPr>
          <a:noFill/>
          <a:ln>
            <a:noFill/>
          </a:ln>
        </p:spPr>
        <p:txBody>
          <a:bodyPr/>
          <a:lstStyle/>
          <a:p>
            <a:r>
              <a:rPr lang="en-US" dirty="0" smtClean="0"/>
              <a:t>Improves the clarity of your writing</a:t>
            </a:r>
          </a:p>
          <a:p>
            <a:r>
              <a:rPr lang="en-US" dirty="0" smtClean="0"/>
              <a:t>Provides more of an impact</a:t>
            </a:r>
          </a:p>
          <a:p>
            <a:r>
              <a:rPr lang="en-US" dirty="0" smtClean="0"/>
              <a:t>Adds style to your writing </a:t>
            </a:r>
            <a:endParaRPr lang="en-US" dirty="0"/>
          </a:p>
        </p:txBody>
      </p:sp>
    </p:spTree>
    <p:extLst>
      <p:ext uri="{BB962C8B-B14F-4D97-AF65-F5344CB8AC3E}">
        <p14:creationId xmlns:p14="http://schemas.microsoft.com/office/powerpoint/2010/main" val="307024744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Parallel Structure with Gerunds</a:t>
            </a:r>
            <a:endParaRPr lang="en-US" b="1" dirty="0"/>
          </a:p>
        </p:txBody>
      </p:sp>
      <p:sp>
        <p:nvSpPr>
          <p:cNvPr id="3" name="Content Placeholder 2"/>
          <p:cNvSpPr>
            <a:spLocks noGrp="1"/>
          </p:cNvSpPr>
          <p:nvPr>
            <p:ph idx="1"/>
          </p:nvPr>
        </p:nvSpPr>
        <p:spPr/>
        <p:txBody>
          <a:bodyPr>
            <a:normAutofit lnSpcReduction="10000"/>
          </a:bodyPr>
          <a:lstStyle/>
          <a:p>
            <a:r>
              <a:rPr lang="en-US" dirty="0" smtClean="0"/>
              <a:t>A gerund is the –</a:t>
            </a:r>
            <a:r>
              <a:rPr lang="en-US" dirty="0" err="1" smtClean="0"/>
              <a:t>ing</a:t>
            </a:r>
            <a:r>
              <a:rPr lang="en-US" dirty="0" smtClean="0"/>
              <a:t> form of a word.</a:t>
            </a:r>
          </a:p>
          <a:p>
            <a:pPr marL="0" indent="0">
              <a:buNone/>
            </a:pPr>
            <a:r>
              <a:rPr lang="en-US" b="1" dirty="0" smtClean="0"/>
              <a:t>Example</a:t>
            </a:r>
            <a:r>
              <a:rPr lang="en-US" dirty="0" smtClean="0"/>
              <a:t>: running, fishing, jumping</a:t>
            </a:r>
          </a:p>
          <a:p>
            <a:endParaRPr lang="en-US" dirty="0"/>
          </a:p>
          <a:p>
            <a:pPr marL="0" indent="0">
              <a:buNone/>
            </a:pPr>
            <a:r>
              <a:rPr lang="en-US" b="1" dirty="0" smtClean="0"/>
              <a:t>Example sentence in parallel structure:</a:t>
            </a:r>
          </a:p>
          <a:p>
            <a:r>
              <a:rPr lang="en-US" dirty="0" smtClean="0"/>
              <a:t>Sara likes runn</a:t>
            </a:r>
            <a:r>
              <a:rPr lang="en-US" b="1" u="sng" dirty="0" smtClean="0">
                <a:solidFill>
                  <a:srgbClr val="DD4B50"/>
                </a:solidFill>
              </a:rPr>
              <a:t>ing</a:t>
            </a:r>
            <a:r>
              <a:rPr lang="en-US" dirty="0" smtClean="0"/>
              <a:t>, fish</a:t>
            </a:r>
            <a:r>
              <a:rPr lang="en-US" b="1" u="sng" dirty="0" smtClean="0">
                <a:solidFill>
                  <a:srgbClr val="DD4B50"/>
                </a:solidFill>
              </a:rPr>
              <a:t>ing</a:t>
            </a:r>
            <a:r>
              <a:rPr lang="en-US" dirty="0" smtClean="0"/>
              <a:t>, and hik</a:t>
            </a:r>
            <a:r>
              <a:rPr lang="en-US" b="1" u="sng" dirty="0" smtClean="0">
                <a:solidFill>
                  <a:srgbClr val="DD4B50"/>
                </a:solidFill>
              </a:rPr>
              <a:t>ing</a:t>
            </a:r>
            <a:r>
              <a:rPr lang="en-US" dirty="0" smtClean="0"/>
              <a:t>. </a:t>
            </a:r>
          </a:p>
          <a:p>
            <a:endParaRPr lang="en-US" dirty="0"/>
          </a:p>
          <a:p>
            <a:pPr marL="0" indent="0">
              <a:buNone/>
            </a:pPr>
            <a:r>
              <a:rPr lang="en-US" dirty="0" smtClean="0"/>
              <a:t>This sentence is in parallel structure because all of the verbs are in the same tense. </a:t>
            </a:r>
            <a:endParaRPr lang="en-US" dirty="0"/>
          </a:p>
        </p:txBody>
      </p:sp>
    </p:spTree>
    <p:extLst>
      <p:ext uri="{BB962C8B-B14F-4D97-AF65-F5344CB8AC3E}">
        <p14:creationId xmlns:p14="http://schemas.microsoft.com/office/powerpoint/2010/main" val="321241327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b="1" dirty="0" smtClean="0"/>
              <a:t>Parallel Structure with Infinitive Phrases</a:t>
            </a:r>
            <a:endParaRPr lang="en-US" sz="3200" b="1" dirty="0"/>
          </a:p>
        </p:txBody>
      </p:sp>
      <p:sp>
        <p:nvSpPr>
          <p:cNvPr id="3" name="Content Placeholder 2"/>
          <p:cNvSpPr>
            <a:spLocks noGrp="1"/>
          </p:cNvSpPr>
          <p:nvPr>
            <p:ph idx="1"/>
          </p:nvPr>
        </p:nvSpPr>
        <p:spPr/>
        <p:txBody>
          <a:bodyPr/>
          <a:lstStyle/>
          <a:p>
            <a:r>
              <a:rPr lang="en-US" dirty="0" smtClean="0"/>
              <a:t>An infinitive phrase is when you place the word “to” in front of the verb.</a:t>
            </a:r>
          </a:p>
          <a:p>
            <a:pPr marL="0" indent="0">
              <a:buNone/>
            </a:pPr>
            <a:r>
              <a:rPr lang="en-US" b="1" dirty="0" smtClean="0"/>
              <a:t>Example</a:t>
            </a:r>
            <a:r>
              <a:rPr lang="en-US" dirty="0" smtClean="0"/>
              <a:t>: to run, to fish, to jump.</a:t>
            </a:r>
          </a:p>
          <a:p>
            <a:endParaRPr lang="en-US" dirty="0"/>
          </a:p>
          <a:p>
            <a:pPr marL="0" indent="0">
              <a:buNone/>
            </a:pPr>
            <a:r>
              <a:rPr lang="en-US" b="1" dirty="0" smtClean="0"/>
              <a:t>Example sentence in parallel structure:</a:t>
            </a:r>
          </a:p>
          <a:p>
            <a:r>
              <a:rPr lang="en-US" dirty="0" smtClean="0"/>
              <a:t>Sara likes </a:t>
            </a:r>
            <a:r>
              <a:rPr lang="en-US" b="1" u="sng" dirty="0" smtClean="0">
                <a:solidFill>
                  <a:srgbClr val="DD4B50"/>
                </a:solidFill>
              </a:rPr>
              <a:t>to run</a:t>
            </a:r>
            <a:r>
              <a:rPr lang="en-US" dirty="0" smtClean="0"/>
              <a:t>, </a:t>
            </a:r>
            <a:r>
              <a:rPr lang="en-US" b="1" u="sng" dirty="0" smtClean="0">
                <a:solidFill>
                  <a:srgbClr val="DD4B50"/>
                </a:solidFill>
              </a:rPr>
              <a:t>fish</a:t>
            </a:r>
            <a:r>
              <a:rPr lang="en-US" dirty="0" smtClean="0"/>
              <a:t>, and </a:t>
            </a:r>
            <a:r>
              <a:rPr lang="en-US" b="1" u="sng" dirty="0" smtClean="0">
                <a:solidFill>
                  <a:srgbClr val="DD4B50"/>
                </a:solidFill>
              </a:rPr>
              <a:t>jump</a:t>
            </a:r>
            <a:r>
              <a:rPr lang="en-US" dirty="0" smtClean="0"/>
              <a:t>.</a:t>
            </a:r>
          </a:p>
          <a:p>
            <a:r>
              <a:rPr lang="en-US" dirty="0" smtClean="0"/>
              <a:t>Sara likes </a:t>
            </a:r>
            <a:r>
              <a:rPr lang="en-US" b="1" u="sng" dirty="0" smtClean="0">
                <a:solidFill>
                  <a:srgbClr val="DD4B50"/>
                </a:solidFill>
              </a:rPr>
              <a:t>to run</a:t>
            </a:r>
            <a:r>
              <a:rPr lang="en-US" dirty="0" smtClean="0"/>
              <a:t>, </a:t>
            </a:r>
            <a:r>
              <a:rPr lang="en-US" b="1" u="sng" dirty="0" smtClean="0">
                <a:solidFill>
                  <a:srgbClr val="DD4B50"/>
                </a:solidFill>
              </a:rPr>
              <a:t>to fish</a:t>
            </a:r>
            <a:r>
              <a:rPr lang="en-US" dirty="0" smtClean="0"/>
              <a:t>, and </a:t>
            </a:r>
            <a:r>
              <a:rPr lang="en-US" b="1" u="sng" dirty="0" smtClean="0">
                <a:solidFill>
                  <a:srgbClr val="DD4B50"/>
                </a:solidFill>
              </a:rPr>
              <a:t>to jump</a:t>
            </a:r>
            <a:r>
              <a:rPr lang="en-US" dirty="0" smtClean="0"/>
              <a:t>. </a:t>
            </a:r>
            <a:endParaRPr lang="en-US" dirty="0"/>
          </a:p>
        </p:txBody>
      </p:sp>
    </p:spTree>
    <p:extLst>
      <p:ext uri="{BB962C8B-B14F-4D97-AF65-F5344CB8AC3E}">
        <p14:creationId xmlns:p14="http://schemas.microsoft.com/office/powerpoint/2010/main" val="421579385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Spot the Error</a:t>
            </a:r>
            <a:endParaRPr lang="en-US" b="1" dirty="0"/>
          </a:p>
        </p:txBody>
      </p:sp>
      <p:sp>
        <p:nvSpPr>
          <p:cNvPr id="4" name="Text Placeholder 3"/>
          <p:cNvSpPr>
            <a:spLocks noGrp="1"/>
          </p:cNvSpPr>
          <p:nvPr>
            <p:ph type="body" idx="1"/>
          </p:nvPr>
        </p:nvSpPr>
        <p:spPr/>
        <p:txBody>
          <a:bodyPr>
            <a:noAutofit/>
          </a:bodyPr>
          <a:lstStyle/>
          <a:p>
            <a:pPr algn="ctr"/>
            <a:r>
              <a:rPr lang="en-US" sz="3600" dirty="0" smtClean="0"/>
              <a:t>Not Parallel</a:t>
            </a:r>
            <a:endParaRPr lang="en-US" sz="3600" dirty="0"/>
          </a:p>
        </p:txBody>
      </p:sp>
      <p:sp>
        <p:nvSpPr>
          <p:cNvPr id="5" name="Content Placeholder 4"/>
          <p:cNvSpPr>
            <a:spLocks noGrp="1"/>
          </p:cNvSpPr>
          <p:nvPr>
            <p:ph sz="half" idx="2"/>
          </p:nvPr>
        </p:nvSpPr>
        <p:spPr/>
        <p:txBody>
          <a:bodyPr/>
          <a:lstStyle/>
          <a:p>
            <a:pPr marL="0" indent="0">
              <a:buNone/>
            </a:pPr>
            <a:r>
              <a:rPr lang="en-US" dirty="0" smtClean="0"/>
              <a:t>Sara likes </a:t>
            </a:r>
            <a:r>
              <a:rPr lang="en-US" dirty="0" smtClean="0">
                <a:solidFill>
                  <a:srgbClr val="DD4B50"/>
                </a:solidFill>
              </a:rPr>
              <a:t>to run</a:t>
            </a:r>
            <a:r>
              <a:rPr lang="en-US" dirty="0" smtClean="0"/>
              <a:t>, </a:t>
            </a:r>
            <a:r>
              <a:rPr lang="en-US" dirty="0" smtClean="0">
                <a:solidFill>
                  <a:schemeClr val="accent5">
                    <a:lumMod val="75000"/>
                  </a:schemeClr>
                </a:solidFill>
              </a:rPr>
              <a:t>swimming</a:t>
            </a:r>
            <a:r>
              <a:rPr lang="en-US" dirty="0" smtClean="0"/>
              <a:t>, and </a:t>
            </a:r>
            <a:r>
              <a:rPr lang="en-US" dirty="0" smtClean="0">
                <a:solidFill>
                  <a:schemeClr val="accent1">
                    <a:lumMod val="75000"/>
                  </a:schemeClr>
                </a:solidFill>
              </a:rPr>
              <a:t>jump</a:t>
            </a:r>
            <a:r>
              <a:rPr lang="en-US" dirty="0" smtClean="0"/>
              <a:t>.</a:t>
            </a:r>
            <a:endParaRPr lang="en-US" dirty="0"/>
          </a:p>
        </p:txBody>
      </p:sp>
      <p:sp>
        <p:nvSpPr>
          <p:cNvPr id="6" name="Text Placeholder 5"/>
          <p:cNvSpPr>
            <a:spLocks noGrp="1"/>
          </p:cNvSpPr>
          <p:nvPr>
            <p:ph type="body" sz="quarter" idx="3"/>
          </p:nvPr>
        </p:nvSpPr>
        <p:spPr/>
        <p:txBody>
          <a:bodyPr>
            <a:noAutofit/>
          </a:bodyPr>
          <a:lstStyle/>
          <a:p>
            <a:pPr algn="ctr"/>
            <a:r>
              <a:rPr lang="en-US" sz="3600" dirty="0" smtClean="0"/>
              <a:t>Parallel</a:t>
            </a:r>
            <a:endParaRPr lang="en-US" sz="3600" dirty="0"/>
          </a:p>
        </p:txBody>
      </p:sp>
      <p:sp>
        <p:nvSpPr>
          <p:cNvPr id="7" name="Content Placeholder 6"/>
          <p:cNvSpPr>
            <a:spLocks noGrp="1"/>
          </p:cNvSpPr>
          <p:nvPr>
            <p:ph sz="quarter" idx="4"/>
          </p:nvPr>
        </p:nvSpPr>
        <p:spPr/>
        <p:txBody>
          <a:bodyPr/>
          <a:lstStyle/>
          <a:p>
            <a:pPr marL="0" indent="0">
              <a:buNone/>
            </a:pPr>
            <a:r>
              <a:rPr lang="en-US" dirty="0" smtClean="0"/>
              <a:t>Sara likes </a:t>
            </a:r>
            <a:r>
              <a:rPr lang="en-US" dirty="0" smtClean="0">
                <a:solidFill>
                  <a:srgbClr val="DD4B50"/>
                </a:solidFill>
              </a:rPr>
              <a:t>to run</a:t>
            </a:r>
            <a:r>
              <a:rPr lang="en-US" dirty="0" smtClean="0"/>
              <a:t>, </a:t>
            </a:r>
            <a:r>
              <a:rPr lang="en-US" dirty="0" smtClean="0">
                <a:solidFill>
                  <a:srgbClr val="DD4B50"/>
                </a:solidFill>
              </a:rPr>
              <a:t>to swim</a:t>
            </a:r>
            <a:r>
              <a:rPr lang="en-US" dirty="0" smtClean="0"/>
              <a:t>, and </a:t>
            </a:r>
            <a:r>
              <a:rPr lang="en-US" dirty="0" smtClean="0">
                <a:solidFill>
                  <a:srgbClr val="DD4B50"/>
                </a:solidFill>
              </a:rPr>
              <a:t>to jump</a:t>
            </a:r>
            <a:r>
              <a:rPr lang="en-US" dirty="0" smtClean="0"/>
              <a:t>.</a:t>
            </a:r>
          </a:p>
          <a:p>
            <a:pPr marL="0" indent="0">
              <a:buNone/>
            </a:pPr>
            <a:endParaRPr lang="en-US" dirty="0" smtClean="0"/>
          </a:p>
          <a:p>
            <a:pPr marL="0" indent="0">
              <a:buNone/>
            </a:pPr>
            <a:r>
              <a:rPr lang="en-US" dirty="0" smtClean="0"/>
              <a:t>Sara likes </a:t>
            </a:r>
            <a:r>
              <a:rPr lang="en-US" dirty="0" smtClean="0">
                <a:solidFill>
                  <a:srgbClr val="DD4B50"/>
                </a:solidFill>
              </a:rPr>
              <a:t>to run</a:t>
            </a:r>
            <a:r>
              <a:rPr lang="en-US" dirty="0" smtClean="0"/>
              <a:t>, </a:t>
            </a:r>
            <a:r>
              <a:rPr lang="en-US" dirty="0" smtClean="0">
                <a:solidFill>
                  <a:srgbClr val="DD4B50"/>
                </a:solidFill>
              </a:rPr>
              <a:t>swim</a:t>
            </a:r>
            <a:r>
              <a:rPr lang="en-US" dirty="0" smtClean="0"/>
              <a:t>, </a:t>
            </a:r>
            <a:r>
              <a:rPr lang="en-US" dirty="0" smtClean="0">
                <a:solidFill>
                  <a:srgbClr val="DD4B50"/>
                </a:solidFill>
              </a:rPr>
              <a:t>and jump</a:t>
            </a:r>
            <a:r>
              <a:rPr lang="en-US" dirty="0" smtClean="0"/>
              <a:t>.</a:t>
            </a:r>
          </a:p>
          <a:p>
            <a:pPr marL="0" indent="0">
              <a:buNone/>
            </a:pPr>
            <a:endParaRPr lang="en-US" dirty="0" smtClean="0"/>
          </a:p>
          <a:p>
            <a:pPr marL="0" indent="0">
              <a:buNone/>
            </a:pPr>
            <a:r>
              <a:rPr lang="en-US" dirty="0" smtClean="0"/>
              <a:t>Sara likes </a:t>
            </a:r>
            <a:r>
              <a:rPr lang="en-US" dirty="0" smtClean="0">
                <a:solidFill>
                  <a:schemeClr val="accent5">
                    <a:lumMod val="75000"/>
                  </a:schemeClr>
                </a:solidFill>
              </a:rPr>
              <a:t>running</a:t>
            </a:r>
            <a:r>
              <a:rPr lang="en-US" dirty="0" smtClean="0"/>
              <a:t>, </a:t>
            </a:r>
            <a:r>
              <a:rPr lang="en-US" dirty="0" smtClean="0">
                <a:solidFill>
                  <a:srgbClr val="5F8804"/>
                </a:solidFill>
              </a:rPr>
              <a:t>swimming</a:t>
            </a:r>
            <a:r>
              <a:rPr lang="en-US" dirty="0" smtClean="0"/>
              <a:t>, and </a:t>
            </a:r>
            <a:r>
              <a:rPr lang="en-US" dirty="0" smtClean="0">
                <a:solidFill>
                  <a:srgbClr val="5F8804"/>
                </a:solidFill>
              </a:rPr>
              <a:t>jumping</a:t>
            </a:r>
            <a:r>
              <a:rPr lang="en-US" dirty="0" smtClean="0"/>
              <a:t>.</a:t>
            </a:r>
          </a:p>
          <a:p>
            <a:endParaRPr lang="en-US" dirty="0"/>
          </a:p>
        </p:txBody>
      </p:sp>
      <p:sp>
        <p:nvSpPr>
          <p:cNvPr id="8" name="TextBox 7"/>
          <p:cNvSpPr txBox="1"/>
          <p:nvPr/>
        </p:nvSpPr>
        <p:spPr>
          <a:xfrm>
            <a:off x="752568" y="3862342"/>
            <a:ext cx="3255333" cy="1569660"/>
          </a:xfrm>
          <a:prstGeom prst="rect">
            <a:avLst/>
          </a:prstGeom>
          <a:solidFill>
            <a:srgbClr val="2D5592"/>
          </a:solidFill>
        </p:spPr>
        <p:txBody>
          <a:bodyPr wrap="square" rtlCol="0">
            <a:spAutoFit/>
          </a:bodyPr>
          <a:lstStyle/>
          <a:p>
            <a:r>
              <a:rPr lang="en-US" sz="2400" dirty="0" smtClean="0">
                <a:solidFill>
                  <a:schemeClr val="bg1"/>
                </a:solidFill>
              </a:rPr>
              <a:t>When the sentence is parallel, ALL of the verbs in the list are the same form and tense.</a:t>
            </a:r>
            <a:endParaRPr lang="en-US" sz="2400" dirty="0">
              <a:solidFill>
                <a:schemeClr val="bg1"/>
              </a:solidFill>
            </a:endParaRPr>
          </a:p>
        </p:txBody>
      </p:sp>
      <p:cxnSp>
        <p:nvCxnSpPr>
          <p:cNvPr id="10" name="Straight Connector 9"/>
          <p:cNvCxnSpPr/>
          <p:nvPr/>
        </p:nvCxnSpPr>
        <p:spPr>
          <a:xfrm flipV="1">
            <a:off x="6110748" y="2602657"/>
            <a:ext cx="832810" cy="10410"/>
          </a:xfrm>
          <a:prstGeom prst="line">
            <a:avLst/>
          </a:prstGeom>
          <a:ln>
            <a:solidFill>
              <a:srgbClr val="DD4B5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7095958" y="2619719"/>
            <a:ext cx="1128047" cy="0"/>
          </a:xfrm>
          <a:prstGeom prst="line">
            <a:avLst/>
          </a:prstGeom>
          <a:ln>
            <a:solidFill>
              <a:srgbClr val="DD4B5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5309168" y="2994501"/>
            <a:ext cx="1103474" cy="0"/>
          </a:xfrm>
          <a:prstGeom prst="line">
            <a:avLst/>
          </a:prstGeom>
          <a:ln>
            <a:solidFill>
              <a:srgbClr val="DD4B50"/>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6412642" y="3872752"/>
            <a:ext cx="530916" cy="0"/>
          </a:xfrm>
          <a:prstGeom prst="line">
            <a:avLst/>
          </a:prstGeom>
          <a:ln>
            <a:solidFill>
              <a:srgbClr val="DD4B50"/>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7095958" y="3868992"/>
            <a:ext cx="711641" cy="3760"/>
          </a:xfrm>
          <a:prstGeom prst="line">
            <a:avLst/>
          </a:prstGeom>
          <a:ln>
            <a:solidFill>
              <a:srgbClr val="DD4B50"/>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4747022" y="4275007"/>
            <a:ext cx="707888" cy="0"/>
          </a:xfrm>
          <a:prstGeom prst="line">
            <a:avLst/>
          </a:prstGeom>
          <a:ln>
            <a:solidFill>
              <a:srgbClr val="DD4B50"/>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6110748" y="5114508"/>
            <a:ext cx="1134704" cy="0"/>
          </a:xfrm>
          <a:prstGeom prst="line">
            <a:avLst/>
          </a:prstGeom>
          <a:ln>
            <a:solidFill>
              <a:schemeClr val="accent5">
                <a:lumMod val="75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4747022" y="5506352"/>
            <a:ext cx="1363726" cy="0"/>
          </a:xfrm>
          <a:prstGeom prst="line">
            <a:avLst/>
          </a:prstGeom>
          <a:ln>
            <a:solidFill>
              <a:schemeClr val="accent5">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6943558" y="5526304"/>
            <a:ext cx="1134704" cy="0"/>
          </a:xfrm>
          <a:prstGeom prst="line">
            <a:avLst/>
          </a:prstGeom>
          <a:ln>
            <a:solidFill>
              <a:schemeClr val="accent5">
                <a:lumMod val="7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0378331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dissolv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fltVal val="0"/>
                                          </p:val>
                                        </p:tav>
                                        <p:tav tm="100000">
                                          <p:val>
                                            <p:strVal val="#ppt_h"/>
                                          </p:val>
                                        </p:tav>
                                      </p:tavLst>
                                    </p:anim>
                                    <p:animEffect transition="in" filter="fade">
                                      <p:cBhvr>
                                        <p:cTn id="30" dur="500"/>
                                        <p:tgtEl>
                                          <p:spTgt spid="10"/>
                                        </p:tgtEl>
                                      </p:cBhvr>
                                    </p:animEffect>
                                  </p:childTnLst>
                                </p:cTn>
                              </p:par>
                              <p:par>
                                <p:cTn id="31" presetID="53" presetClass="entr" presetSubtype="16"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p:cTn id="33" dur="500" fill="hold"/>
                                        <p:tgtEl>
                                          <p:spTgt spid="11"/>
                                        </p:tgtEl>
                                        <p:attrNameLst>
                                          <p:attrName>ppt_w</p:attrName>
                                        </p:attrNameLst>
                                      </p:cBhvr>
                                      <p:tavLst>
                                        <p:tav tm="0">
                                          <p:val>
                                            <p:fltVal val="0"/>
                                          </p:val>
                                        </p:tav>
                                        <p:tav tm="100000">
                                          <p:val>
                                            <p:strVal val="#ppt_w"/>
                                          </p:val>
                                        </p:tav>
                                      </p:tavLst>
                                    </p:anim>
                                    <p:anim calcmode="lin" valueType="num">
                                      <p:cBhvr>
                                        <p:cTn id="34" dur="500" fill="hold"/>
                                        <p:tgtEl>
                                          <p:spTgt spid="11"/>
                                        </p:tgtEl>
                                        <p:attrNameLst>
                                          <p:attrName>ppt_h</p:attrName>
                                        </p:attrNameLst>
                                      </p:cBhvr>
                                      <p:tavLst>
                                        <p:tav tm="0">
                                          <p:val>
                                            <p:fltVal val="0"/>
                                          </p:val>
                                        </p:tav>
                                        <p:tav tm="100000">
                                          <p:val>
                                            <p:strVal val="#ppt_h"/>
                                          </p:val>
                                        </p:tav>
                                      </p:tavLst>
                                    </p:anim>
                                    <p:animEffect transition="in" filter="fade">
                                      <p:cBhvr>
                                        <p:cTn id="35" dur="500"/>
                                        <p:tgtEl>
                                          <p:spTgt spid="11"/>
                                        </p:tgtEl>
                                      </p:cBhvr>
                                    </p:animEffect>
                                  </p:childTnLst>
                                </p:cTn>
                              </p:par>
                              <p:par>
                                <p:cTn id="36" presetID="53" presetClass="entr" presetSubtype="16" fill="hold" nodeType="withEffect">
                                  <p:stCondLst>
                                    <p:cond delay="0"/>
                                  </p:stCondLst>
                                  <p:childTnLst>
                                    <p:set>
                                      <p:cBhvr>
                                        <p:cTn id="37" dur="1" fill="hold">
                                          <p:stCondLst>
                                            <p:cond delay="0"/>
                                          </p:stCondLst>
                                        </p:cTn>
                                        <p:tgtEl>
                                          <p:spTgt spid="13"/>
                                        </p:tgtEl>
                                        <p:attrNameLst>
                                          <p:attrName>style.visibility</p:attrName>
                                        </p:attrNameLst>
                                      </p:cBhvr>
                                      <p:to>
                                        <p:strVal val="visible"/>
                                      </p:to>
                                    </p:set>
                                    <p:anim calcmode="lin" valueType="num">
                                      <p:cBhvr>
                                        <p:cTn id="38" dur="500" fill="hold"/>
                                        <p:tgtEl>
                                          <p:spTgt spid="13"/>
                                        </p:tgtEl>
                                        <p:attrNameLst>
                                          <p:attrName>ppt_w</p:attrName>
                                        </p:attrNameLst>
                                      </p:cBhvr>
                                      <p:tavLst>
                                        <p:tav tm="0">
                                          <p:val>
                                            <p:fltVal val="0"/>
                                          </p:val>
                                        </p:tav>
                                        <p:tav tm="100000">
                                          <p:val>
                                            <p:strVal val="#ppt_w"/>
                                          </p:val>
                                        </p:tav>
                                      </p:tavLst>
                                    </p:anim>
                                    <p:anim calcmode="lin" valueType="num">
                                      <p:cBhvr>
                                        <p:cTn id="39" dur="500" fill="hold"/>
                                        <p:tgtEl>
                                          <p:spTgt spid="13"/>
                                        </p:tgtEl>
                                        <p:attrNameLst>
                                          <p:attrName>ppt_h</p:attrName>
                                        </p:attrNameLst>
                                      </p:cBhvr>
                                      <p:tavLst>
                                        <p:tav tm="0">
                                          <p:val>
                                            <p:fltVal val="0"/>
                                          </p:val>
                                        </p:tav>
                                        <p:tav tm="100000">
                                          <p:val>
                                            <p:strVal val="#ppt_h"/>
                                          </p:val>
                                        </p:tav>
                                      </p:tavLst>
                                    </p:anim>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nodeType="clickEffect">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cBhvr>
                                        <p:cTn id="45" dur="500" fill="hold"/>
                                        <p:tgtEl>
                                          <p:spTgt spid="15"/>
                                        </p:tgtEl>
                                        <p:attrNameLst>
                                          <p:attrName>ppt_w</p:attrName>
                                        </p:attrNameLst>
                                      </p:cBhvr>
                                      <p:tavLst>
                                        <p:tav tm="0">
                                          <p:val>
                                            <p:fltVal val="0"/>
                                          </p:val>
                                        </p:tav>
                                        <p:tav tm="100000">
                                          <p:val>
                                            <p:strVal val="#ppt_w"/>
                                          </p:val>
                                        </p:tav>
                                      </p:tavLst>
                                    </p:anim>
                                    <p:anim calcmode="lin" valueType="num">
                                      <p:cBhvr>
                                        <p:cTn id="46" dur="500" fill="hold"/>
                                        <p:tgtEl>
                                          <p:spTgt spid="15"/>
                                        </p:tgtEl>
                                        <p:attrNameLst>
                                          <p:attrName>ppt_h</p:attrName>
                                        </p:attrNameLst>
                                      </p:cBhvr>
                                      <p:tavLst>
                                        <p:tav tm="0">
                                          <p:val>
                                            <p:fltVal val="0"/>
                                          </p:val>
                                        </p:tav>
                                        <p:tav tm="100000">
                                          <p:val>
                                            <p:strVal val="#ppt_h"/>
                                          </p:val>
                                        </p:tav>
                                      </p:tavLst>
                                    </p:anim>
                                    <p:animEffect transition="in" filter="fade">
                                      <p:cBhvr>
                                        <p:cTn id="47" dur="500"/>
                                        <p:tgtEl>
                                          <p:spTgt spid="15"/>
                                        </p:tgtEl>
                                      </p:cBhvr>
                                    </p:animEffect>
                                  </p:childTnLst>
                                </p:cTn>
                              </p:par>
                              <p:par>
                                <p:cTn id="48" presetID="53" presetClass="entr" presetSubtype="16" fill="hold" nodeType="withEffect">
                                  <p:stCondLst>
                                    <p:cond delay="0"/>
                                  </p:stCondLst>
                                  <p:childTnLst>
                                    <p:set>
                                      <p:cBhvr>
                                        <p:cTn id="49" dur="1" fill="hold">
                                          <p:stCondLst>
                                            <p:cond delay="0"/>
                                          </p:stCondLst>
                                        </p:cTn>
                                        <p:tgtEl>
                                          <p:spTgt spid="17"/>
                                        </p:tgtEl>
                                        <p:attrNameLst>
                                          <p:attrName>style.visibility</p:attrName>
                                        </p:attrNameLst>
                                      </p:cBhvr>
                                      <p:to>
                                        <p:strVal val="visible"/>
                                      </p:to>
                                    </p:set>
                                    <p:anim calcmode="lin" valueType="num">
                                      <p:cBhvr>
                                        <p:cTn id="50" dur="500" fill="hold"/>
                                        <p:tgtEl>
                                          <p:spTgt spid="17"/>
                                        </p:tgtEl>
                                        <p:attrNameLst>
                                          <p:attrName>ppt_w</p:attrName>
                                        </p:attrNameLst>
                                      </p:cBhvr>
                                      <p:tavLst>
                                        <p:tav tm="0">
                                          <p:val>
                                            <p:fltVal val="0"/>
                                          </p:val>
                                        </p:tav>
                                        <p:tav tm="100000">
                                          <p:val>
                                            <p:strVal val="#ppt_w"/>
                                          </p:val>
                                        </p:tav>
                                      </p:tavLst>
                                    </p:anim>
                                    <p:anim calcmode="lin" valueType="num">
                                      <p:cBhvr>
                                        <p:cTn id="51" dur="500" fill="hold"/>
                                        <p:tgtEl>
                                          <p:spTgt spid="17"/>
                                        </p:tgtEl>
                                        <p:attrNameLst>
                                          <p:attrName>ppt_h</p:attrName>
                                        </p:attrNameLst>
                                      </p:cBhvr>
                                      <p:tavLst>
                                        <p:tav tm="0">
                                          <p:val>
                                            <p:fltVal val="0"/>
                                          </p:val>
                                        </p:tav>
                                        <p:tav tm="100000">
                                          <p:val>
                                            <p:strVal val="#ppt_h"/>
                                          </p:val>
                                        </p:tav>
                                      </p:tavLst>
                                    </p:anim>
                                    <p:animEffect transition="in" filter="fade">
                                      <p:cBhvr>
                                        <p:cTn id="52" dur="500"/>
                                        <p:tgtEl>
                                          <p:spTgt spid="17"/>
                                        </p:tgtEl>
                                      </p:cBhvr>
                                    </p:animEffect>
                                  </p:childTnLst>
                                </p:cTn>
                              </p:par>
                              <p:par>
                                <p:cTn id="53" presetID="53" presetClass="entr" presetSubtype="16" fill="hold" nodeType="withEffect">
                                  <p:stCondLst>
                                    <p:cond delay="0"/>
                                  </p:stCondLst>
                                  <p:childTnLst>
                                    <p:set>
                                      <p:cBhvr>
                                        <p:cTn id="54" dur="1" fill="hold">
                                          <p:stCondLst>
                                            <p:cond delay="0"/>
                                          </p:stCondLst>
                                        </p:cTn>
                                        <p:tgtEl>
                                          <p:spTgt spid="19"/>
                                        </p:tgtEl>
                                        <p:attrNameLst>
                                          <p:attrName>style.visibility</p:attrName>
                                        </p:attrNameLst>
                                      </p:cBhvr>
                                      <p:to>
                                        <p:strVal val="visible"/>
                                      </p:to>
                                    </p:set>
                                    <p:anim calcmode="lin" valueType="num">
                                      <p:cBhvr>
                                        <p:cTn id="55" dur="500" fill="hold"/>
                                        <p:tgtEl>
                                          <p:spTgt spid="19"/>
                                        </p:tgtEl>
                                        <p:attrNameLst>
                                          <p:attrName>ppt_w</p:attrName>
                                        </p:attrNameLst>
                                      </p:cBhvr>
                                      <p:tavLst>
                                        <p:tav tm="0">
                                          <p:val>
                                            <p:fltVal val="0"/>
                                          </p:val>
                                        </p:tav>
                                        <p:tav tm="100000">
                                          <p:val>
                                            <p:strVal val="#ppt_w"/>
                                          </p:val>
                                        </p:tav>
                                      </p:tavLst>
                                    </p:anim>
                                    <p:anim calcmode="lin" valueType="num">
                                      <p:cBhvr>
                                        <p:cTn id="56" dur="500" fill="hold"/>
                                        <p:tgtEl>
                                          <p:spTgt spid="19"/>
                                        </p:tgtEl>
                                        <p:attrNameLst>
                                          <p:attrName>ppt_h</p:attrName>
                                        </p:attrNameLst>
                                      </p:cBhvr>
                                      <p:tavLst>
                                        <p:tav tm="0">
                                          <p:val>
                                            <p:fltVal val="0"/>
                                          </p:val>
                                        </p:tav>
                                        <p:tav tm="100000">
                                          <p:val>
                                            <p:strVal val="#ppt_h"/>
                                          </p:val>
                                        </p:tav>
                                      </p:tavLst>
                                    </p:anim>
                                    <p:animEffect transition="in" filter="fade">
                                      <p:cBhvr>
                                        <p:cTn id="57" dur="500"/>
                                        <p:tgtEl>
                                          <p:spTgt spid="19"/>
                                        </p:tgtEl>
                                      </p:cBhvr>
                                    </p:animEffect>
                                  </p:childTnLst>
                                </p:cTn>
                              </p:par>
                            </p:childTnLst>
                          </p:cTn>
                        </p:par>
                      </p:childTnLst>
                    </p:cTn>
                  </p:par>
                  <p:par>
                    <p:cTn id="58" fill="hold">
                      <p:stCondLst>
                        <p:cond delay="indefinite"/>
                      </p:stCondLst>
                      <p:childTnLst>
                        <p:par>
                          <p:cTn id="59" fill="hold">
                            <p:stCondLst>
                              <p:cond delay="0"/>
                            </p:stCondLst>
                            <p:childTnLst>
                              <p:par>
                                <p:cTn id="60" presetID="53" presetClass="entr" presetSubtype="16" fill="hold" nodeType="clickEffect">
                                  <p:stCondLst>
                                    <p:cond delay="0"/>
                                  </p:stCondLst>
                                  <p:childTnLst>
                                    <p:set>
                                      <p:cBhvr>
                                        <p:cTn id="61" dur="1" fill="hold">
                                          <p:stCondLst>
                                            <p:cond delay="0"/>
                                          </p:stCondLst>
                                        </p:cTn>
                                        <p:tgtEl>
                                          <p:spTgt spid="21"/>
                                        </p:tgtEl>
                                        <p:attrNameLst>
                                          <p:attrName>style.visibility</p:attrName>
                                        </p:attrNameLst>
                                      </p:cBhvr>
                                      <p:to>
                                        <p:strVal val="visible"/>
                                      </p:to>
                                    </p:set>
                                    <p:anim calcmode="lin" valueType="num">
                                      <p:cBhvr>
                                        <p:cTn id="62" dur="500" fill="hold"/>
                                        <p:tgtEl>
                                          <p:spTgt spid="21"/>
                                        </p:tgtEl>
                                        <p:attrNameLst>
                                          <p:attrName>ppt_w</p:attrName>
                                        </p:attrNameLst>
                                      </p:cBhvr>
                                      <p:tavLst>
                                        <p:tav tm="0">
                                          <p:val>
                                            <p:fltVal val="0"/>
                                          </p:val>
                                        </p:tav>
                                        <p:tav tm="100000">
                                          <p:val>
                                            <p:strVal val="#ppt_w"/>
                                          </p:val>
                                        </p:tav>
                                      </p:tavLst>
                                    </p:anim>
                                    <p:anim calcmode="lin" valueType="num">
                                      <p:cBhvr>
                                        <p:cTn id="63" dur="500" fill="hold"/>
                                        <p:tgtEl>
                                          <p:spTgt spid="21"/>
                                        </p:tgtEl>
                                        <p:attrNameLst>
                                          <p:attrName>ppt_h</p:attrName>
                                        </p:attrNameLst>
                                      </p:cBhvr>
                                      <p:tavLst>
                                        <p:tav tm="0">
                                          <p:val>
                                            <p:fltVal val="0"/>
                                          </p:val>
                                        </p:tav>
                                        <p:tav tm="100000">
                                          <p:val>
                                            <p:strVal val="#ppt_h"/>
                                          </p:val>
                                        </p:tav>
                                      </p:tavLst>
                                    </p:anim>
                                    <p:animEffect transition="in" filter="fade">
                                      <p:cBhvr>
                                        <p:cTn id="64" dur="500"/>
                                        <p:tgtEl>
                                          <p:spTgt spid="21"/>
                                        </p:tgtEl>
                                      </p:cBhvr>
                                    </p:animEffect>
                                  </p:childTnLst>
                                </p:cTn>
                              </p:par>
                              <p:par>
                                <p:cTn id="65" presetID="53" presetClass="entr" presetSubtype="16" fill="hold"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p:cTn id="67" dur="500" fill="hold"/>
                                        <p:tgtEl>
                                          <p:spTgt spid="23"/>
                                        </p:tgtEl>
                                        <p:attrNameLst>
                                          <p:attrName>ppt_w</p:attrName>
                                        </p:attrNameLst>
                                      </p:cBhvr>
                                      <p:tavLst>
                                        <p:tav tm="0">
                                          <p:val>
                                            <p:fltVal val="0"/>
                                          </p:val>
                                        </p:tav>
                                        <p:tav tm="100000">
                                          <p:val>
                                            <p:strVal val="#ppt_w"/>
                                          </p:val>
                                        </p:tav>
                                      </p:tavLst>
                                    </p:anim>
                                    <p:anim calcmode="lin" valueType="num">
                                      <p:cBhvr>
                                        <p:cTn id="68" dur="500" fill="hold"/>
                                        <p:tgtEl>
                                          <p:spTgt spid="23"/>
                                        </p:tgtEl>
                                        <p:attrNameLst>
                                          <p:attrName>ppt_h</p:attrName>
                                        </p:attrNameLst>
                                      </p:cBhvr>
                                      <p:tavLst>
                                        <p:tav tm="0">
                                          <p:val>
                                            <p:fltVal val="0"/>
                                          </p:val>
                                        </p:tav>
                                        <p:tav tm="100000">
                                          <p:val>
                                            <p:strVal val="#ppt_h"/>
                                          </p:val>
                                        </p:tav>
                                      </p:tavLst>
                                    </p:anim>
                                    <p:animEffect transition="in" filter="fade">
                                      <p:cBhvr>
                                        <p:cTn id="69" dur="500"/>
                                        <p:tgtEl>
                                          <p:spTgt spid="23"/>
                                        </p:tgtEl>
                                      </p:cBhvr>
                                    </p:animEffect>
                                  </p:childTnLst>
                                </p:cTn>
                              </p:par>
                              <p:par>
                                <p:cTn id="70" presetID="53" presetClass="entr" presetSubtype="16" fill="hold" nodeType="withEffect">
                                  <p:stCondLst>
                                    <p:cond delay="0"/>
                                  </p:stCondLst>
                                  <p:childTnLst>
                                    <p:set>
                                      <p:cBhvr>
                                        <p:cTn id="71" dur="1" fill="hold">
                                          <p:stCondLst>
                                            <p:cond delay="0"/>
                                          </p:stCondLst>
                                        </p:cTn>
                                        <p:tgtEl>
                                          <p:spTgt spid="25"/>
                                        </p:tgtEl>
                                        <p:attrNameLst>
                                          <p:attrName>style.visibility</p:attrName>
                                        </p:attrNameLst>
                                      </p:cBhvr>
                                      <p:to>
                                        <p:strVal val="visible"/>
                                      </p:to>
                                    </p:set>
                                    <p:anim calcmode="lin" valueType="num">
                                      <p:cBhvr>
                                        <p:cTn id="72" dur="500" fill="hold"/>
                                        <p:tgtEl>
                                          <p:spTgt spid="25"/>
                                        </p:tgtEl>
                                        <p:attrNameLst>
                                          <p:attrName>ppt_w</p:attrName>
                                        </p:attrNameLst>
                                      </p:cBhvr>
                                      <p:tavLst>
                                        <p:tav tm="0">
                                          <p:val>
                                            <p:fltVal val="0"/>
                                          </p:val>
                                        </p:tav>
                                        <p:tav tm="100000">
                                          <p:val>
                                            <p:strVal val="#ppt_w"/>
                                          </p:val>
                                        </p:tav>
                                      </p:tavLst>
                                    </p:anim>
                                    <p:anim calcmode="lin" valueType="num">
                                      <p:cBhvr>
                                        <p:cTn id="73" dur="500" fill="hold"/>
                                        <p:tgtEl>
                                          <p:spTgt spid="25"/>
                                        </p:tgtEl>
                                        <p:attrNameLst>
                                          <p:attrName>ppt_h</p:attrName>
                                        </p:attrNameLst>
                                      </p:cBhvr>
                                      <p:tavLst>
                                        <p:tav tm="0">
                                          <p:val>
                                            <p:fltVal val="0"/>
                                          </p:val>
                                        </p:tav>
                                        <p:tav tm="100000">
                                          <p:val>
                                            <p:strVal val="#ppt_h"/>
                                          </p:val>
                                        </p:tav>
                                      </p:tavLst>
                                    </p:anim>
                                    <p:animEffect transition="in" filter="fade">
                                      <p:cBhvr>
                                        <p:cTn id="7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Spot the Error</a:t>
            </a:r>
            <a:endParaRPr lang="en-US" b="1" dirty="0"/>
          </a:p>
        </p:txBody>
      </p:sp>
      <p:sp>
        <p:nvSpPr>
          <p:cNvPr id="4" name="Text Placeholder 3"/>
          <p:cNvSpPr>
            <a:spLocks noGrp="1"/>
          </p:cNvSpPr>
          <p:nvPr>
            <p:ph type="body" idx="1"/>
          </p:nvPr>
        </p:nvSpPr>
        <p:spPr/>
        <p:txBody>
          <a:bodyPr>
            <a:noAutofit/>
          </a:bodyPr>
          <a:lstStyle/>
          <a:p>
            <a:pPr algn="ctr"/>
            <a:r>
              <a:rPr lang="en-US" sz="3600" dirty="0" smtClean="0"/>
              <a:t>Not Parallel</a:t>
            </a:r>
            <a:endParaRPr lang="en-US" sz="3600" dirty="0"/>
          </a:p>
        </p:txBody>
      </p:sp>
      <p:sp>
        <p:nvSpPr>
          <p:cNvPr id="5" name="Content Placeholder 4"/>
          <p:cNvSpPr>
            <a:spLocks noGrp="1"/>
          </p:cNvSpPr>
          <p:nvPr>
            <p:ph sz="half" idx="2"/>
          </p:nvPr>
        </p:nvSpPr>
        <p:spPr/>
        <p:txBody>
          <a:bodyPr/>
          <a:lstStyle/>
          <a:p>
            <a:pPr marL="0" indent="0">
              <a:buNone/>
            </a:pPr>
            <a:r>
              <a:rPr lang="en-US" dirty="0" smtClean="0"/>
              <a:t>Luis dislikes </a:t>
            </a:r>
            <a:r>
              <a:rPr lang="en-US" dirty="0" smtClean="0">
                <a:solidFill>
                  <a:srgbClr val="DD4B50"/>
                </a:solidFill>
              </a:rPr>
              <a:t>to dance</a:t>
            </a:r>
            <a:r>
              <a:rPr lang="en-US" dirty="0" smtClean="0"/>
              <a:t>, </a:t>
            </a:r>
            <a:r>
              <a:rPr lang="en-US" dirty="0" smtClean="0">
                <a:solidFill>
                  <a:schemeClr val="accent5">
                    <a:lumMod val="75000"/>
                  </a:schemeClr>
                </a:solidFill>
              </a:rPr>
              <a:t>playing soccer</a:t>
            </a:r>
            <a:r>
              <a:rPr lang="en-US" dirty="0" smtClean="0"/>
              <a:t>, and </a:t>
            </a:r>
            <a:r>
              <a:rPr lang="en-US" dirty="0" smtClean="0">
                <a:solidFill>
                  <a:schemeClr val="accent1">
                    <a:lumMod val="75000"/>
                  </a:schemeClr>
                </a:solidFill>
              </a:rPr>
              <a:t>golf</a:t>
            </a:r>
            <a:r>
              <a:rPr lang="en-US" dirty="0" smtClean="0"/>
              <a:t>.</a:t>
            </a:r>
            <a:endParaRPr lang="en-US" dirty="0"/>
          </a:p>
        </p:txBody>
      </p:sp>
      <p:sp>
        <p:nvSpPr>
          <p:cNvPr id="6" name="Text Placeholder 5"/>
          <p:cNvSpPr>
            <a:spLocks noGrp="1"/>
          </p:cNvSpPr>
          <p:nvPr>
            <p:ph type="body" sz="quarter" idx="3"/>
          </p:nvPr>
        </p:nvSpPr>
        <p:spPr/>
        <p:txBody>
          <a:bodyPr>
            <a:noAutofit/>
          </a:bodyPr>
          <a:lstStyle/>
          <a:p>
            <a:pPr algn="ctr"/>
            <a:r>
              <a:rPr lang="en-US" sz="3600" dirty="0" smtClean="0"/>
              <a:t>Parallel</a:t>
            </a:r>
            <a:endParaRPr lang="en-US" sz="3600" dirty="0"/>
          </a:p>
        </p:txBody>
      </p:sp>
      <p:sp>
        <p:nvSpPr>
          <p:cNvPr id="7" name="Content Placeholder 6"/>
          <p:cNvSpPr>
            <a:spLocks noGrp="1"/>
          </p:cNvSpPr>
          <p:nvPr>
            <p:ph sz="quarter" idx="4"/>
          </p:nvPr>
        </p:nvSpPr>
        <p:spPr/>
        <p:txBody>
          <a:bodyPr/>
          <a:lstStyle/>
          <a:p>
            <a:pPr marL="0" indent="0">
              <a:buNone/>
            </a:pPr>
            <a:r>
              <a:rPr lang="en-US" dirty="0" smtClean="0"/>
              <a:t>Luis dislikes </a:t>
            </a:r>
            <a:r>
              <a:rPr lang="en-US" dirty="0" smtClean="0">
                <a:solidFill>
                  <a:srgbClr val="DD4B50"/>
                </a:solidFill>
              </a:rPr>
              <a:t>to dance</a:t>
            </a:r>
            <a:r>
              <a:rPr lang="en-US" dirty="0" smtClean="0"/>
              <a:t>, </a:t>
            </a:r>
            <a:r>
              <a:rPr lang="en-US" dirty="0" smtClean="0">
                <a:solidFill>
                  <a:srgbClr val="DD4B50"/>
                </a:solidFill>
              </a:rPr>
              <a:t>to play soccer</a:t>
            </a:r>
            <a:r>
              <a:rPr lang="en-US" dirty="0" smtClean="0"/>
              <a:t>, and </a:t>
            </a:r>
            <a:r>
              <a:rPr lang="en-US" dirty="0" smtClean="0">
                <a:solidFill>
                  <a:srgbClr val="DD4B50"/>
                </a:solidFill>
              </a:rPr>
              <a:t>to play golf</a:t>
            </a:r>
            <a:r>
              <a:rPr lang="en-US" dirty="0" smtClean="0"/>
              <a:t>.</a:t>
            </a:r>
          </a:p>
          <a:p>
            <a:pPr marL="0" indent="0">
              <a:buNone/>
            </a:pPr>
            <a:endParaRPr lang="en-US" dirty="0" smtClean="0"/>
          </a:p>
          <a:p>
            <a:pPr marL="0" indent="0">
              <a:buNone/>
            </a:pPr>
            <a:endParaRPr lang="en-US" dirty="0" smtClean="0"/>
          </a:p>
          <a:p>
            <a:pPr marL="0" indent="0">
              <a:buNone/>
            </a:pPr>
            <a:r>
              <a:rPr lang="en-US" dirty="0" smtClean="0"/>
              <a:t>Luis dislikes </a:t>
            </a:r>
            <a:r>
              <a:rPr lang="en-US" dirty="0" smtClean="0">
                <a:solidFill>
                  <a:schemeClr val="accent5">
                    <a:lumMod val="75000"/>
                  </a:schemeClr>
                </a:solidFill>
              </a:rPr>
              <a:t>dancing</a:t>
            </a:r>
            <a:r>
              <a:rPr lang="en-US" dirty="0" smtClean="0"/>
              <a:t>, </a:t>
            </a:r>
            <a:r>
              <a:rPr lang="en-US" dirty="0" smtClean="0">
                <a:solidFill>
                  <a:srgbClr val="5F8804"/>
                </a:solidFill>
              </a:rPr>
              <a:t>playing soccer</a:t>
            </a:r>
            <a:r>
              <a:rPr lang="en-US" dirty="0" smtClean="0"/>
              <a:t>, and </a:t>
            </a:r>
            <a:r>
              <a:rPr lang="en-US" dirty="0" smtClean="0">
                <a:solidFill>
                  <a:srgbClr val="5F8804"/>
                </a:solidFill>
              </a:rPr>
              <a:t>golfing</a:t>
            </a:r>
            <a:r>
              <a:rPr lang="en-US" dirty="0" smtClean="0"/>
              <a:t>.</a:t>
            </a:r>
          </a:p>
          <a:p>
            <a:endParaRPr lang="en-US" dirty="0"/>
          </a:p>
        </p:txBody>
      </p:sp>
      <p:sp>
        <p:nvSpPr>
          <p:cNvPr id="8" name="TextBox 7"/>
          <p:cNvSpPr txBox="1"/>
          <p:nvPr/>
        </p:nvSpPr>
        <p:spPr>
          <a:xfrm>
            <a:off x="764328" y="3862342"/>
            <a:ext cx="3243574" cy="1569660"/>
          </a:xfrm>
          <a:prstGeom prst="rect">
            <a:avLst/>
          </a:prstGeom>
          <a:solidFill>
            <a:srgbClr val="2D5592"/>
          </a:solidFill>
        </p:spPr>
        <p:txBody>
          <a:bodyPr wrap="square" rtlCol="0">
            <a:spAutoFit/>
          </a:bodyPr>
          <a:lstStyle/>
          <a:p>
            <a:r>
              <a:rPr lang="en-US" sz="2400" dirty="0" smtClean="0">
                <a:solidFill>
                  <a:schemeClr val="bg1"/>
                </a:solidFill>
              </a:rPr>
              <a:t>When the sentence is parallel, ALL of the verbs in the list are the same form and tense.</a:t>
            </a:r>
            <a:endParaRPr lang="en-US" sz="2400" dirty="0">
              <a:solidFill>
                <a:schemeClr val="bg1"/>
              </a:solidFill>
            </a:endParaRPr>
          </a:p>
        </p:txBody>
      </p:sp>
      <p:cxnSp>
        <p:nvCxnSpPr>
          <p:cNvPr id="10" name="Straight Connector 9"/>
          <p:cNvCxnSpPr/>
          <p:nvPr/>
        </p:nvCxnSpPr>
        <p:spPr>
          <a:xfrm flipV="1">
            <a:off x="6527153" y="2592247"/>
            <a:ext cx="832810" cy="10410"/>
          </a:xfrm>
          <a:prstGeom prst="line">
            <a:avLst/>
          </a:prstGeom>
          <a:ln>
            <a:solidFill>
              <a:srgbClr val="DD4B5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4747022" y="2990742"/>
            <a:ext cx="1363726" cy="0"/>
          </a:xfrm>
          <a:prstGeom prst="line">
            <a:avLst/>
          </a:prstGeom>
          <a:ln>
            <a:solidFill>
              <a:srgbClr val="DD4B50"/>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V="1">
            <a:off x="6974788" y="2990742"/>
            <a:ext cx="1519880" cy="3759"/>
          </a:xfrm>
          <a:prstGeom prst="line">
            <a:avLst/>
          </a:prstGeom>
          <a:ln>
            <a:solidFill>
              <a:srgbClr val="DD4B50"/>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6412642" y="4281658"/>
            <a:ext cx="1134704" cy="0"/>
          </a:xfrm>
          <a:prstGeom prst="line">
            <a:avLst/>
          </a:prstGeom>
          <a:ln>
            <a:solidFill>
              <a:schemeClr val="accent5">
                <a:lumMod val="75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443245" y="4702996"/>
            <a:ext cx="1051423" cy="0"/>
          </a:xfrm>
          <a:prstGeom prst="line">
            <a:avLst/>
          </a:prstGeom>
          <a:ln>
            <a:solidFill>
              <a:schemeClr val="accent5">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4747022" y="4672633"/>
            <a:ext cx="1905053" cy="0"/>
          </a:xfrm>
          <a:prstGeom prst="line">
            <a:avLst/>
          </a:prstGeom>
          <a:ln>
            <a:solidFill>
              <a:schemeClr val="accent5">
                <a:lumMod val="7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6839912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dissolv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p:cTn id="24" dur="500" fill="hold"/>
                                        <p:tgtEl>
                                          <p:spTgt spid="10"/>
                                        </p:tgtEl>
                                        <p:attrNameLst>
                                          <p:attrName>ppt_w</p:attrName>
                                        </p:attrNameLst>
                                      </p:cBhvr>
                                      <p:tavLst>
                                        <p:tav tm="0">
                                          <p:val>
                                            <p:fltVal val="0"/>
                                          </p:val>
                                        </p:tav>
                                        <p:tav tm="100000">
                                          <p:val>
                                            <p:strVal val="#ppt_w"/>
                                          </p:val>
                                        </p:tav>
                                      </p:tavLst>
                                    </p:anim>
                                    <p:anim calcmode="lin" valueType="num">
                                      <p:cBhvr>
                                        <p:cTn id="25" dur="500" fill="hold"/>
                                        <p:tgtEl>
                                          <p:spTgt spid="10"/>
                                        </p:tgtEl>
                                        <p:attrNameLst>
                                          <p:attrName>ppt_h</p:attrName>
                                        </p:attrNameLst>
                                      </p:cBhvr>
                                      <p:tavLst>
                                        <p:tav tm="0">
                                          <p:val>
                                            <p:fltVal val="0"/>
                                          </p:val>
                                        </p:tav>
                                        <p:tav tm="100000">
                                          <p:val>
                                            <p:strVal val="#ppt_h"/>
                                          </p:val>
                                        </p:tav>
                                      </p:tavLst>
                                    </p:anim>
                                    <p:animEffect transition="in" filter="fade">
                                      <p:cBhvr>
                                        <p:cTn id="26" dur="500"/>
                                        <p:tgtEl>
                                          <p:spTgt spid="10"/>
                                        </p:tgtEl>
                                      </p:cBhvr>
                                    </p:animEffect>
                                  </p:childTnLst>
                                </p:cTn>
                              </p:par>
                              <p:par>
                                <p:cTn id="27" presetID="53" presetClass="entr" presetSubtype="16"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p:cTn id="29" dur="500" fill="hold"/>
                                        <p:tgtEl>
                                          <p:spTgt spid="11"/>
                                        </p:tgtEl>
                                        <p:attrNameLst>
                                          <p:attrName>ppt_w</p:attrName>
                                        </p:attrNameLst>
                                      </p:cBhvr>
                                      <p:tavLst>
                                        <p:tav tm="0">
                                          <p:val>
                                            <p:fltVal val="0"/>
                                          </p:val>
                                        </p:tav>
                                        <p:tav tm="100000">
                                          <p:val>
                                            <p:strVal val="#ppt_w"/>
                                          </p:val>
                                        </p:tav>
                                      </p:tavLst>
                                    </p:anim>
                                    <p:anim calcmode="lin" valueType="num">
                                      <p:cBhvr>
                                        <p:cTn id="30" dur="500" fill="hold"/>
                                        <p:tgtEl>
                                          <p:spTgt spid="11"/>
                                        </p:tgtEl>
                                        <p:attrNameLst>
                                          <p:attrName>ppt_h</p:attrName>
                                        </p:attrNameLst>
                                      </p:cBhvr>
                                      <p:tavLst>
                                        <p:tav tm="0">
                                          <p:val>
                                            <p:fltVal val="0"/>
                                          </p:val>
                                        </p:tav>
                                        <p:tav tm="100000">
                                          <p:val>
                                            <p:strVal val="#ppt_h"/>
                                          </p:val>
                                        </p:tav>
                                      </p:tavLst>
                                    </p:anim>
                                    <p:animEffect transition="in" filter="fade">
                                      <p:cBhvr>
                                        <p:cTn id="31" dur="500"/>
                                        <p:tgtEl>
                                          <p:spTgt spid="11"/>
                                        </p:tgtEl>
                                      </p:cBhvr>
                                    </p:animEffect>
                                  </p:childTnLst>
                                </p:cTn>
                              </p:par>
                              <p:par>
                                <p:cTn id="32" presetID="53" presetClass="entr" presetSubtype="16"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p:cTn id="34" dur="500" fill="hold"/>
                                        <p:tgtEl>
                                          <p:spTgt spid="13"/>
                                        </p:tgtEl>
                                        <p:attrNameLst>
                                          <p:attrName>ppt_w</p:attrName>
                                        </p:attrNameLst>
                                      </p:cBhvr>
                                      <p:tavLst>
                                        <p:tav tm="0">
                                          <p:val>
                                            <p:fltVal val="0"/>
                                          </p:val>
                                        </p:tav>
                                        <p:tav tm="100000">
                                          <p:val>
                                            <p:strVal val="#ppt_w"/>
                                          </p:val>
                                        </p:tav>
                                      </p:tavLst>
                                    </p:anim>
                                    <p:anim calcmode="lin" valueType="num">
                                      <p:cBhvr>
                                        <p:cTn id="35" dur="500" fill="hold"/>
                                        <p:tgtEl>
                                          <p:spTgt spid="13"/>
                                        </p:tgtEl>
                                        <p:attrNameLst>
                                          <p:attrName>ppt_h</p:attrName>
                                        </p:attrNameLst>
                                      </p:cBhvr>
                                      <p:tavLst>
                                        <p:tav tm="0">
                                          <p:val>
                                            <p:fltVal val="0"/>
                                          </p:val>
                                        </p:tav>
                                        <p:tav tm="100000">
                                          <p:val>
                                            <p:strVal val="#ppt_h"/>
                                          </p:val>
                                        </p:tav>
                                      </p:tavLst>
                                    </p:anim>
                                    <p:animEffect transition="in" filter="fade">
                                      <p:cBhvr>
                                        <p:cTn id="36" dur="500"/>
                                        <p:tgtEl>
                                          <p:spTgt spid="13"/>
                                        </p:tgtEl>
                                      </p:cBhvr>
                                    </p:animEffect>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nodeType="clickEffect">
                                  <p:stCondLst>
                                    <p:cond delay="0"/>
                                  </p:stCondLst>
                                  <p:childTnLst>
                                    <p:set>
                                      <p:cBhvr>
                                        <p:cTn id="40" dur="1" fill="hold">
                                          <p:stCondLst>
                                            <p:cond delay="0"/>
                                          </p:stCondLst>
                                        </p:cTn>
                                        <p:tgtEl>
                                          <p:spTgt spid="21"/>
                                        </p:tgtEl>
                                        <p:attrNameLst>
                                          <p:attrName>style.visibility</p:attrName>
                                        </p:attrNameLst>
                                      </p:cBhvr>
                                      <p:to>
                                        <p:strVal val="visible"/>
                                      </p:to>
                                    </p:set>
                                    <p:anim calcmode="lin" valueType="num">
                                      <p:cBhvr>
                                        <p:cTn id="41" dur="500" fill="hold"/>
                                        <p:tgtEl>
                                          <p:spTgt spid="21"/>
                                        </p:tgtEl>
                                        <p:attrNameLst>
                                          <p:attrName>ppt_w</p:attrName>
                                        </p:attrNameLst>
                                      </p:cBhvr>
                                      <p:tavLst>
                                        <p:tav tm="0">
                                          <p:val>
                                            <p:fltVal val="0"/>
                                          </p:val>
                                        </p:tav>
                                        <p:tav tm="100000">
                                          <p:val>
                                            <p:strVal val="#ppt_w"/>
                                          </p:val>
                                        </p:tav>
                                      </p:tavLst>
                                    </p:anim>
                                    <p:anim calcmode="lin" valueType="num">
                                      <p:cBhvr>
                                        <p:cTn id="42" dur="500" fill="hold"/>
                                        <p:tgtEl>
                                          <p:spTgt spid="21"/>
                                        </p:tgtEl>
                                        <p:attrNameLst>
                                          <p:attrName>ppt_h</p:attrName>
                                        </p:attrNameLst>
                                      </p:cBhvr>
                                      <p:tavLst>
                                        <p:tav tm="0">
                                          <p:val>
                                            <p:fltVal val="0"/>
                                          </p:val>
                                        </p:tav>
                                        <p:tav tm="100000">
                                          <p:val>
                                            <p:strVal val="#ppt_h"/>
                                          </p:val>
                                        </p:tav>
                                      </p:tavLst>
                                    </p:anim>
                                    <p:animEffect transition="in" filter="fade">
                                      <p:cBhvr>
                                        <p:cTn id="43" dur="500"/>
                                        <p:tgtEl>
                                          <p:spTgt spid="21"/>
                                        </p:tgtEl>
                                      </p:cBhvr>
                                    </p:animEffect>
                                  </p:childTnLst>
                                </p:cTn>
                              </p:par>
                              <p:par>
                                <p:cTn id="44" presetID="53" presetClass="entr" presetSubtype="16" fill="hold" nodeType="withEffect">
                                  <p:stCondLst>
                                    <p:cond delay="0"/>
                                  </p:stCondLst>
                                  <p:childTnLst>
                                    <p:set>
                                      <p:cBhvr>
                                        <p:cTn id="45" dur="1" fill="hold">
                                          <p:stCondLst>
                                            <p:cond delay="0"/>
                                          </p:stCondLst>
                                        </p:cTn>
                                        <p:tgtEl>
                                          <p:spTgt spid="23"/>
                                        </p:tgtEl>
                                        <p:attrNameLst>
                                          <p:attrName>style.visibility</p:attrName>
                                        </p:attrNameLst>
                                      </p:cBhvr>
                                      <p:to>
                                        <p:strVal val="visible"/>
                                      </p:to>
                                    </p:set>
                                    <p:anim calcmode="lin" valueType="num">
                                      <p:cBhvr>
                                        <p:cTn id="46" dur="500" fill="hold"/>
                                        <p:tgtEl>
                                          <p:spTgt spid="23"/>
                                        </p:tgtEl>
                                        <p:attrNameLst>
                                          <p:attrName>ppt_w</p:attrName>
                                        </p:attrNameLst>
                                      </p:cBhvr>
                                      <p:tavLst>
                                        <p:tav tm="0">
                                          <p:val>
                                            <p:fltVal val="0"/>
                                          </p:val>
                                        </p:tav>
                                        <p:tav tm="100000">
                                          <p:val>
                                            <p:strVal val="#ppt_w"/>
                                          </p:val>
                                        </p:tav>
                                      </p:tavLst>
                                    </p:anim>
                                    <p:anim calcmode="lin" valueType="num">
                                      <p:cBhvr>
                                        <p:cTn id="47" dur="500" fill="hold"/>
                                        <p:tgtEl>
                                          <p:spTgt spid="23"/>
                                        </p:tgtEl>
                                        <p:attrNameLst>
                                          <p:attrName>ppt_h</p:attrName>
                                        </p:attrNameLst>
                                      </p:cBhvr>
                                      <p:tavLst>
                                        <p:tav tm="0">
                                          <p:val>
                                            <p:fltVal val="0"/>
                                          </p:val>
                                        </p:tav>
                                        <p:tav tm="100000">
                                          <p:val>
                                            <p:strVal val="#ppt_h"/>
                                          </p:val>
                                        </p:tav>
                                      </p:tavLst>
                                    </p:anim>
                                    <p:animEffect transition="in" filter="fade">
                                      <p:cBhvr>
                                        <p:cTn id="48" dur="500"/>
                                        <p:tgtEl>
                                          <p:spTgt spid="23"/>
                                        </p:tgtEl>
                                      </p:cBhvr>
                                    </p:animEffect>
                                  </p:childTnLst>
                                </p:cTn>
                              </p:par>
                              <p:par>
                                <p:cTn id="49" presetID="53" presetClass="entr" presetSubtype="16" fill="hold" nodeType="withEffect">
                                  <p:stCondLst>
                                    <p:cond delay="0"/>
                                  </p:stCondLst>
                                  <p:childTnLst>
                                    <p:set>
                                      <p:cBhvr>
                                        <p:cTn id="50" dur="1" fill="hold">
                                          <p:stCondLst>
                                            <p:cond delay="0"/>
                                          </p:stCondLst>
                                        </p:cTn>
                                        <p:tgtEl>
                                          <p:spTgt spid="25"/>
                                        </p:tgtEl>
                                        <p:attrNameLst>
                                          <p:attrName>style.visibility</p:attrName>
                                        </p:attrNameLst>
                                      </p:cBhvr>
                                      <p:to>
                                        <p:strVal val="visible"/>
                                      </p:to>
                                    </p:set>
                                    <p:anim calcmode="lin" valueType="num">
                                      <p:cBhvr>
                                        <p:cTn id="51" dur="500" fill="hold"/>
                                        <p:tgtEl>
                                          <p:spTgt spid="25"/>
                                        </p:tgtEl>
                                        <p:attrNameLst>
                                          <p:attrName>ppt_w</p:attrName>
                                        </p:attrNameLst>
                                      </p:cBhvr>
                                      <p:tavLst>
                                        <p:tav tm="0">
                                          <p:val>
                                            <p:fltVal val="0"/>
                                          </p:val>
                                        </p:tav>
                                        <p:tav tm="100000">
                                          <p:val>
                                            <p:strVal val="#ppt_w"/>
                                          </p:val>
                                        </p:tav>
                                      </p:tavLst>
                                    </p:anim>
                                    <p:anim calcmode="lin" valueType="num">
                                      <p:cBhvr>
                                        <p:cTn id="52" dur="500" fill="hold"/>
                                        <p:tgtEl>
                                          <p:spTgt spid="25"/>
                                        </p:tgtEl>
                                        <p:attrNameLst>
                                          <p:attrName>ppt_h</p:attrName>
                                        </p:attrNameLst>
                                      </p:cBhvr>
                                      <p:tavLst>
                                        <p:tav tm="0">
                                          <p:val>
                                            <p:fltVal val="0"/>
                                          </p:val>
                                        </p:tav>
                                        <p:tav tm="100000">
                                          <p:val>
                                            <p:strVal val="#ppt_h"/>
                                          </p:val>
                                        </p:tav>
                                      </p:tavLst>
                                    </p:anim>
                                    <p:animEffect transition="in" filter="fade">
                                      <p:cBhvr>
                                        <p:cTn id="5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Spot the Error</a:t>
            </a:r>
            <a:endParaRPr lang="en-US" b="1" dirty="0"/>
          </a:p>
        </p:txBody>
      </p:sp>
      <p:sp>
        <p:nvSpPr>
          <p:cNvPr id="4" name="Text Placeholder 3"/>
          <p:cNvSpPr>
            <a:spLocks noGrp="1"/>
          </p:cNvSpPr>
          <p:nvPr>
            <p:ph type="body" idx="1"/>
          </p:nvPr>
        </p:nvSpPr>
        <p:spPr/>
        <p:txBody>
          <a:bodyPr>
            <a:noAutofit/>
          </a:bodyPr>
          <a:lstStyle/>
          <a:p>
            <a:pPr algn="ctr"/>
            <a:r>
              <a:rPr lang="en-US" sz="3600" dirty="0" smtClean="0"/>
              <a:t>Not Parallel</a:t>
            </a:r>
            <a:endParaRPr lang="en-US" sz="3600" dirty="0"/>
          </a:p>
        </p:txBody>
      </p:sp>
      <p:sp>
        <p:nvSpPr>
          <p:cNvPr id="5" name="Content Placeholder 4"/>
          <p:cNvSpPr>
            <a:spLocks noGrp="1"/>
          </p:cNvSpPr>
          <p:nvPr>
            <p:ph sz="half" idx="2"/>
          </p:nvPr>
        </p:nvSpPr>
        <p:spPr/>
        <p:txBody>
          <a:bodyPr/>
          <a:lstStyle/>
          <a:p>
            <a:pPr marL="0" indent="0">
              <a:buNone/>
            </a:pPr>
            <a:r>
              <a:rPr lang="en-US" dirty="0" smtClean="0"/>
              <a:t>The tax accountant was asked to deliver his report accurate</a:t>
            </a:r>
            <a:r>
              <a:rPr lang="en-US" b="1" dirty="0" smtClean="0">
                <a:solidFill>
                  <a:srgbClr val="DD4B50"/>
                </a:solidFill>
              </a:rPr>
              <a:t>ly</a:t>
            </a:r>
            <a:r>
              <a:rPr lang="en-US" dirty="0" smtClean="0"/>
              <a:t>, quick</a:t>
            </a:r>
            <a:r>
              <a:rPr lang="en-US" b="1" u="sng" dirty="0" smtClean="0">
                <a:solidFill>
                  <a:srgbClr val="DD4B50"/>
                </a:solidFill>
              </a:rPr>
              <a:t>ly</a:t>
            </a:r>
            <a:r>
              <a:rPr lang="en-US" dirty="0" smtClean="0"/>
              <a:t>, and </a:t>
            </a:r>
            <a:r>
              <a:rPr lang="en-US" b="1" u="sng" dirty="0" smtClean="0">
                <a:solidFill>
                  <a:schemeClr val="accent5">
                    <a:lumMod val="75000"/>
                  </a:schemeClr>
                </a:solidFill>
              </a:rPr>
              <a:t>in a detailed manner</a:t>
            </a:r>
            <a:r>
              <a:rPr lang="en-US" dirty="0" smtClean="0"/>
              <a:t>.</a:t>
            </a:r>
            <a:endParaRPr lang="en-US" dirty="0"/>
          </a:p>
        </p:txBody>
      </p:sp>
      <p:sp>
        <p:nvSpPr>
          <p:cNvPr id="6" name="Text Placeholder 5"/>
          <p:cNvSpPr>
            <a:spLocks noGrp="1"/>
          </p:cNvSpPr>
          <p:nvPr>
            <p:ph type="body" sz="quarter" idx="3"/>
          </p:nvPr>
        </p:nvSpPr>
        <p:spPr/>
        <p:txBody>
          <a:bodyPr>
            <a:noAutofit/>
          </a:bodyPr>
          <a:lstStyle/>
          <a:p>
            <a:pPr algn="ctr"/>
            <a:r>
              <a:rPr lang="en-US" sz="3600" dirty="0" smtClean="0"/>
              <a:t>Parallel</a:t>
            </a:r>
            <a:endParaRPr lang="en-US" sz="3600" dirty="0"/>
          </a:p>
        </p:txBody>
      </p:sp>
      <p:sp>
        <p:nvSpPr>
          <p:cNvPr id="7" name="Content Placeholder 6"/>
          <p:cNvSpPr>
            <a:spLocks noGrp="1"/>
          </p:cNvSpPr>
          <p:nvPr>
            <p:ph sz="quarter" idx="4"/>
          </p:nvPr>
        </p:nvSpPr>
        <p:spPr/>
        <p:txBody>
          <a:bodyPr/>
          <a:lstStyle/>
          <a:p>
            <a:pPr marL="0" indent="0">
              <a:buNone/>
            </a:pPr>
            <a:r>
              <a:rPr lang="en-US" dirty="0" smtClean="0"/>
              <a:t>The tax accountant was asked to deliver his report accurate</a:t>
            </a:r>
            <a:r>
              <a:rPr lang="en-US" b="1" u="sng" dirty="0" smtClean="0">
                <a:solidFill>
                  <a:srgbClr val="DD4B50"/>
                </a:solidFill>
              </a:rPr>
              <a:t>ly</a:t>
            </a:r>
            <a:r>
              <a:rPr lang="en-US" dirty="0" smtClean="0"/>
              <a:t>, quick</a:t>
            </a:r>
            <a:r>
              <a:rPr lang="en-US" b="1" u="sng" dirty="0" smtClean="0">
                <a:solidFill>
                  <a:srgbClr val="DD4B50"/>
                </a:solidFill>
              </a:rPr>
              <a:t>ly</a:t>
            </a:r>
            <a:r>
              <a:rPr lang="en-US" dirty="0" smtClean="0"/>
              <a:t>, and thorough</a:t>
            </a:r>
            <a:r>
              <a:rPr lang="en-US" b="1" dirty="0" smtClean="0">
                <a:solidFill>
                  <a:srgbClr val="DD4B50"/>
                </a:solidFill>
              </a:rPr>
              <a:t>ly</a:t>
            </a:r>
            <a:r>
              <a:rPr lang="en-US" dirty="0" smtClean="0"/>
              <a:t>. </a:t>
            </a:r>
          </a:p>
          <a:p>
            <a:pPr marL="0" indent="0">
              <a:buNone/>
            </a:pPr>
            <a:endParaRPr lang="en-US" dirty="0" smtClean="0"/>
          </a:p>
          <a:p>
            <a:endParaRPr lang="en-US" dirty="0"/>
          </a:p>
        </p:txBody>
      </p:sp>
      <p:sp>
        <p:nvSpPr>
          <p:cNvPr id="8" name="TextBox 7"/>
          <p:cNvSpPr txBox="1"/>
          <p:nvPr/>
        </p:nvSpPr>
        <p:spPr>
          <a:xfrm>
            <a:off x="764328" y="3862342"/>
            <a:ext cx="3243574" cy="1569660"/>
          </a:xfrm>
          <a:prstGeom prst="rect">
            <a:avLst/>
          </a:prstGeom>
          <a:solidFill>
            <a:srgbClr val="2D5592"/>
          </a:solidFill>
        </p:spPr>
        <p:txBody>
          <a:bodyPr wrap="square" rtlCol="0">
            <a:spAutoFit/>
          </a:bodyPr>
          <a:lstStyle/>
          <a:p>
            <a:r>
              <a:rPr lang="en-US" sz="2400" dirty="0" smtClean="0">
                <a:solidFill>
                  <a:schemeClr val="bg1"/>
                </a:solidFill>
              </a:rPr>
              <a:t>When the sentence is parallel, ALL of the verbs in the list are the same form and tense.</a:t>
            </a:r>
            <a:endParaRPr lang="en-US" sz="2400" dirty="0">
              <a:solidFill>
                <a:schemeClr val="bg1"/>
              </a:solidFill>
            </a:endParaRPr>
          </a:p>
        </p:txBody>
      </p:sp>
    </p:spTree>
    <p:extLst>
      <p:ext uri="{BB962C8B-B14F-4D97-AF65-F5344CB8AC3E}">
        <p14:creationId xmlns:p14="http://schemas.microsoft.com/office/powerpoint/2010/main" val="24284714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dissolv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Office Theme">
  <a:themeElements>
    <a:clrScheme name="Breeze">
      <a:dk1>
        <a:sysClr val="windowText" lastClr="000000"/>
      </a:dk1>
      <a:lt1>
        <a:sysClr val="window" lastClr="FFFFFF"/>
      </a:lt1>
      <a:dk2>
        <a:srgbClr val="09213B"/>
      </a:dk2>
      <a:lt2>
        <a:srgbClr val="D5EDF4"/>
      </a:lt2>
      <a:accent1>
        <a:srgbClr val="2C7C9F"/>
      </a:accent1>
      <a:accent2>
        <a:srgbClr val="244A58"/>
      </a:accent2>
      <a:accent3>
        <a:srgbClr val="E2751D"/>
      </a:accent3>
      <a:accent4>
        <a:srgbClr val="FFB400"/>
      </a:accent4>
      <a:accent5>
        <a:srgbClr val="7EB606"/>
      </a:accent5>
      <a:accent6>
        <a:srgbClr val="C00000"/>
      </a:accent6>
      <a:hlink>
        <a:srgbClr val="7030A0"/>
      </a:hlink>
      <a:folHlink>
        <a:srgbClr val="00B0F0"/>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2890</TotalTime>
  <Words>1155</Words>
  <Application>Microsoft Macintosh PowerPoint</Application>
  <PresentationFormat>On-screen Show (4:3)</PresentationFormat>
  <Paragraphs>153</Paragraphs>
  <Slides>28</Slides>
  <Notes>0</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Office Theme</vt:lpstr>
      <vt:lpstr>PowerPoint Presentation</vt:lpstr>
      <vt:lpstr>Parallel Structure</vt:lpstr>
      <vt:lpstr>Parallel Structure </vt:lpstr>
      <vt:lpstr>Why use Parallel Structure?</vt:lpstr>
      <vt:lpstr>Parallel Structure with Gerunds</vt:lpstr>
      <vt:lpstr>Parallel Structure with Infinitive Phrases</vt:lpstr>
      <vt:lpstr>Spot the Error</vt:lpstr>
      <vt:lpstr>Spot the Error</vt:lpstr>
      <vt:lpstr>Spot the Error</vt:lpstr>
      <vt:lpstr>PowerPoint Presentation</vt:lpstr>
      <vt:lpstr>Parallel Structure</vt:lpstr>
      <vt:lpstr>Parallel Structure</vt:lpstr>
      <vt:lpstr>Parallel Structure - Lists</vt:lpstr>
      <vt:lpstr>Famous Quotes in Parallel Structure</vt:lpstr>
      <vt:lpstr>Famous Quotes in Parallel Structure</vt:lpstr>
      <vt:lpstr>PowerPoint Presentation</vt:lpstr>
      <vt:lpstr>Let’s Practice</vt:lpstr>
      <vt:lpstr>Let’s Practice</vt:lpstr>
      <vt:lpstr>Answer</vt:lpstr>
      <vt:lpstr>Let’s Practice</vt:lpstr>
      <vt:lpstr>Let’s Practice</vt:lpstr>
      <vt:lpstr>Answer</vt:lpstr>
      <vt:lpstr>PowerPoint Presentation</vt:lpstr>
      <vt:lpstr>Let’s Practice</vt:lpstr>
      <vt:lpstr>Let’s Practice</vt:lpstr>
      <vt:lpstr>Let’s Practice</vt:lpstr>
      <vt:lpstr>Let’s Practice</vt:lpstr>
      <vt:lpstr>Let’s Practice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Parallel Structure</dc:title>
  <dc:creator>Christina Schneider</dc:creator>
  <cp:lastModifiedBy>Christina Schneider</cp:lastModifiedBy>
  <cp:revision>16</cp:revision>
  <dcterms:created xsi:type="dcterms:W3CDTF">2014-10-11T20:14:16Z</dcterms:created>
  <dcterms:modified xsi:type="dcterms:W3CDTF">2015-09-16T02:53:51Z</dcterms:modified>
</cp:coreProperties>
</file>